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是一份吊牌供应商向服装厂与品牌方提供的合规交付说明。目的有三：讲清楚吊牌出口欧盟的法规底线、双方各自承担什么责任、我方交付哪些资料与产品。本说明不构成法律意见，具体法规适用建议品牌方咨询专业合规顾问。本版为 V2.1，在上一版基础上补充了签样确认、重量数据、上游声明效力等商务边界条款。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是整份说明的总纲。请客户记住四句话：第一，重金属检测是欧盟统一的硬底线，我们出报告；第二，语言、标志、注册三件事在品牌方；第三，我们只按确认稿印制并提供数据包；第四，每批必须签样确认，这是双方避免后续争议的关键动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吊牌在欧盟法律下被当作包装管理。统一的硬底线就是四项重金属总和不超过 100mg/kg，关键是按均质材料拆开测，不能整张混在一起平均。这份报告在欧盟成员国之间是通用的，不需要为每个国家重复检测。特别提醒：RoHS、REACH 报告不能拿来替代。如果吊牌带塑料吊粒或 PVC 部件，除四项重金属外还要评估 PPWR 其他受限物质。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清三件事。第一，吊牌基材是两条工艺路线二选一：双胶纸加表面过油，或双铜纸加表面替塑油。第二，无论哪条路线，我方负责纸基材、印刷油墨、表面涂层这三项均质材料的PPWR检测和上游声明；本说明只管吊牌，不含包装彩盒。第三，重点标记吊粒：我方供应就出报告，品牌方指定厂家供应则由品牌方和指定吊粒厂负责，我方只按样装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在欧盟统一底线之上，各成员国在三件事上不一样：标签必须用销售国官方语言；回收标志方案各国不同，法国 Triman、意大利材料编码、西班牙分类指示，德国干脆不强制；EPR 环保注册是逐国做的，没有一个全欧盟通用号。所以材质和检测报告能通用，语言、标志、注册必须按目的国分别处理。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张表是六国纤维成分语言要求对照。核心分工是：品牌方提供最终多语言文本并对翻译和百分比负责，我们只按确认稿排版印制，不自行翻译、不做法律审核。多国订单我们建议把纤维成分做成可变区域，其他部分保持一致，这样换语言不用重新开结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回收标志四个国家四种做法：法国是 Triman 加 Info-tri，尺寸和贴纸有硬要求；意大利是 PAP 材料编码用意语说明，连 B2B 运输包装也管；西班牙从 2025 年起要求分类指示，绿点自愿；德国干脆不强制印标志，重点是品牌方完成 LUCID 注册。任何一国的标志都不能套用到另一国。图稿由品牌方确认，我们照印。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EPR 是逐国注册、没有欧盟统一号，由品牌方或其授权代表完成，不由吊牌供应商承担。这里强调三点边界：第一，吊牌是包装 EPR，服装本体的纺织品 EPR 要另办；第二，授权代表费用只是市场参考区间，最终以服务商报价为准，不能写成我们的报价；第三，我们提供标称重量数据供申报，但生产有公差，品牌最终要按自己实测重量申报。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张表是双方责任切割。新增并标橙的一行是吊粒：如果吊粒是我方供应，我们出报告；如果品牌方指定厂家供应，吊粒的检测报告和材质声明由品牌方归集，我们只按样装配、不担这个部件的责任。其余红线：EPR、授权代表、DoC 在品牌方；上游声明原样转交。</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这一页是可直接复制进合同的责任声明。两个新增边界请客户特别注意：第一，我们的数据包只覆盖吊牌包装部分，不替服装整机出 DoC；第二，上游材料声明我们整合后原样转交，不对上游原始数据真实性做独立验证。底部深色条是签样与留存规则：5 个工作日确认期，逾期视为确认；台账自产品投放市场起保存 5 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我们的交付分两块。A 是欧盟通用数据包：重金属报告、物料清单、上游声明、回收设计说明、台账，这套各国通用，供品牌方做技术文档和 DoC。B 是按目的国定制的物理吊牌：多语言文本和回收标志按确认稿印，结构上优先单一易回收材质，强制标志不用贴纸糊弄。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落地动作分六步：客户先给目的国清单和图稿要求，我们拆解语言标志组合、出数据包，然后打样签样，确认后量产随货交资料，最后归档。右侧是每批订单的交付核对清单，建议随货逐项打勾，避免漏资料。</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这页集中回答客户最常问的六个问题。重点是：同批货材质通用但语言标志必须分版本；各国标志不能互套；RoHS/REACH 不能替代 PPWR；注册号一般不印吊牌；翻译责任在品牌方；资料保存五年。把这些提前说清，能省掉大量来回沟通。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收尾总结四句话：我们出通用数据包、按确认稿印物理吊牌；语言标志注册和 DoC 在品牌方；靠签样和台账把边界固定下来。底部留了联系方式占位，请替换成贵司实际信息。最后再强调一次，这份说明是交付沟通文件，不是法律意见，正式合规请品牌方咨询专业顾问。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302C">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1219200"/>
            <a:ext cx="762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EU PACKAGING COMPLIANCE · 吊牌供应商交付说明</a:t>
            </a:r>
            <a:endParaRPr lang="en-US" sz="1100"/>
          </a:p>
        </p:txBody>
      </p:sp>
      <p:cxnSp>
        <p:nvCxnSpPr>
          <p:cNvPr id="3" name="Connector 3"/>
          <p:cNvCxnSpPr/>
          <p:nvPr/>
        </p:nvCxnSpPr>
        <p:spPr>
          <a:xfrm rot="-49107">
            <a:off x="1016045" y="1898650"/>
            <a:ext cx="889000" cy="12700"/>
          </a:xfrm>
          <a:prstGeom prst="straightConnector1">
            <a:avLst/>
          </a:prstGeom>
          <a:solidFill>
            <a:srgbClr val="DEE0E3">
              <a:alpha val="100000"/>
            </a:srgbClr>
          </a:solidFill>
          <a:ln w="38100" cap="flat" cmpd="sng">
            <a:solidFill>
              <a:srgbClr val="C05A2E">
                <a:alpha val="100000"/>
              </a:srgbClr>
            </a:solidFill>
            <a:prstDash val="solid"/>
            <a:round/>
            <a:headEnd type="none" w="lg" len="lg"/>
            <a:tailEnd type="none" w="lg" len="lg"/>
          </a:ln>
        </p:spPr>
      </p:cxnSp>
      <p:sp>
        <p:nvSpPr>
          <p:cNvPr id="4" name="AutoShape 4"/>
          <p:cNvSpPr txBox="1"/>
          <p:nvPr/>
        </p:nvSpPr>
        <p:spPr>
          <a:xfrm>
            <a:off x="1016000" y="2235200"/>
            <a:ext cx="10160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zh-CN" altLang="en-US" sz="4600" b="1">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辅料吊牌</a:t>
            </a:r>
            <a:r>
              <a:rPr lang="en-US" altLang="zh-CN" sz="4600" b="1">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a:t>
            </a:r>
            <a:r>
              <a:rPr lang="en-US" sz="4600" b="1">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出口欧盟合规说明</a:t>
            </a:r>
            <a:r>
              <a:rPr lang="zh-CN" altLang="en-US" sz="2800" b="1">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（非直接出口版）</a:t>
            </a:r>
            <a:endParaRPr lang="en-US" sz="2800" b="1" i="0" u="none" strike="noStrike">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5" name="AutoShape 5"/>
          <p:cNvSpPr txBox="1"/>
          <p:nvPr/>
        </p:nvSpPr>
        <p:spPr>
          <a:xfrm>
            <a:off x="1016000" y="4267200"/>
            <a:ext cx="965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70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欧盟</a:t>
            </a:r>
            <a:r>
              <a:rPr lang="en-US" sz="170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主要成员国合规方案、责任边界与交付清单</a:t>
            </a:r>
            <a:endParaRPr lang="en-US" sz="1100"/>
          </a:p>
        </p:txBody>
      </p:sp>
      <p:sp>
        <p:nvSpPr>
          <p:cNvPr id="6" name="AutoShape 6"/>
          <p:cNvSpPr txBox="1"/>
          <p:nvPr/>
        </p:nvSpPr>
        <p:spPr>
          <a:xfrm>
            <a:off x="1016000" y="5664200"/>
            <a:ext cx="1016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版本 V1.0　|　编制：</a:t>
            </a:r>
            <a:r>
              <a:rPr lang="zh-CN" altLang="en-US" sz="120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映美协同</a:t>
            </a:r>
            <a:r>
              <a:rPr lang="en-US" sz="120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　|　2026 年 8 月　|　适用：法国 · 德国 · 意大利 · 西班牙 · 比利时 · 荷兰</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711200"/>
            <a:ext cx="254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核心结论</a:t>
            </a:r>
            <a:endParaRPr lang="en-US" sz="1100"/>
          </a:p>
        </p:txBody>
      </p:sp>
      <p:sp>
        <p:nvSpPr>
          <p:cNvPr id="3" name="AutoShape 3"/>
          <p:cNvSpPr txBox="1"/>
          <p:nvPr/>
        </p:nvSpPr>
        <p:spPr>
          <a:xfrm>
            <a:off x="1016000" y="1117600"/>
            <a:ext cx="10160000" cy="12192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zh-CN" altLang="en-US" sz="2800" b="1">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出口欧盟</a:t>
            </a:r>
            <a:r>
              <a:rPr lang="en-US" sz="2800" b="1">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不是"做一份检测报告"，而是三件事分工</a:t>
            </a:r>
            <a:endParaRPr lang="en-US" sz="1100"/>
          </a:p>
        </p:txBody>
      </p:sp>
      <p:cxnSp>
        <p:nvCxnSpPr>
          <p:cNvPr id="4" name="Connector 4"/>
          <p:cNvCxnSpPr/>
          <p:nvPr/>
        </p:nvCxnSpPr>
        <p:spPr>
          <a:xfrm rot="-4297">
            <a:off x="1016004" y="2609850"/>
            <a:ext cx="10160000" cy="12700"/>
          </a:xfrm>
          <a:prstGeom prst="straightConnector1">
            <a:avLst/>
          </a:prstGeom>
          <a:solidFill>
            <a:srgbClr val="DEE0E3">
              <a:alpha val="100000"/>
            </a:srgbClr>
          </a:solidFill>
          <a:ln w="12700" cap="flat" cmpd="sng">
            <a:solidFill>
              <a:srgbClr val="D6CEBE">
                <a:alpha val="100000"/>
              </a:srgbClr>
            </a:solidFill>
            <a:prstDash val="solid"/>
            <a:round/>
            <a:headEnd type="none" w="med" len="med"/>
            <a:tailEnd type="none" w="med" len="med"/>
          </a:ln>
        </p:spPr>
      </p:cxnSp>
      <p:sp>
        <p:nvSpPr>
          <p:cNvPr id="5" name="AutoShape 5"/>
          <p:cNvSpPr txBox="1"/>
          <p:nvPr/>
        </p:nvSpPr>
        <p:spPr>
          <a:xfrm>
            <a:off x="1016000" y="29464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01</a:t>
            </a:r>
            <a:endParaRPr lang="en-US" sz="1100"/>
          </a:p>
        </p:txBody>
      </p:sp>
      <p:sp>
        <p:nvSpPr>
          <p:cNvPr id="6" name="AutoShape 6"/>
          <p:cNvSpPr txBox="1"/>
          <p:nvPr/>
        </p:nvSpPr>
        <p:spPr>
          <a:xfrm>
            <a:off x="1905000" y="2921000"/>
            <a:ext cx="9271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重金属检测是欧盟统一底线</a:t>
            </a:r>
            <a:r>
              <a:rPr lang="en-US" sz="14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铅、镉、汞、六价铬四项总和 ≤ 100 mg/kg，按每个均质材料分别检测，报告各成员国通用。</a:t>
            </a:r>
            <a:endParaRPr lang="en-US" sz="1100"/>
          </a:p>
        </p:txBody>
      </p:sp>
      <p:sp>
        <p:nvSpPr>
          <p:cNvPr id="7" name="AutoShape 7"/>
          <p:cNvSpPr txBox="1"/>
          <p:nvPr/>
        </p:nvSpPr>
        <p:spPr>
          <a:xfrm>
            <a:off x="1016000" y="37846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02</a:t>
            </a:r>
            <a:endParaRPr lang="en-US" sz="1100"/>
          </a:p>
        </p:txBody>
      </p:sp>
      <p:sp>
        <p:nvSpPr>
          <p:cNvPr id="8" name="AutoShape 8"/>
          <p:cNvSpPr txBox="1"/>
          <p:nvPr/>
        </p:nvSpPr>
        <p:spPr>
          <a:xfrm>
            <a:off x="1905000" y="3759200"/>
            <a:ext cx="9271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多语言文本、回收标志、EPR 注册由品牌方负责</a:t>
            </a:r>
            <a:r>
              <a:rPr lang="en-US" sz="14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品牌方或其授权代表提供最终文本与图稿，承担翻译准确性、标志方案与逐国注册义务。</a:t>
            </a:r>
            <a:endParaRPr lang="en-US" sz="1100"/>
          </a:p>
        </p:txBody>
      </p:sp>
      <p:sp>
        <p:nvSpPr>
          <p:cNvPr id="9" name="AutoShape 9"/>
          <p:cNvSpPr txBox="1"/>
          <p:nvPr/>
        </p:nvSpPr>
        <p:spPr>
          <a:xfrm>
            <a:off x="1016000" y="46228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03</a:t>
            </a:r>
            <a:endParaRPr lang="en-US" sz="1100"/>
          </a:p>
        </p:txBody>
      </p:sp>
      <p:sp>
        <p:nvSpPr>
          <p:cNvPr id="10" name="AutoShape 10"/>
          <p:cNvSpPr txBox="1"/>
          <p:nvPr/>
        </p:nvSpPr>
        <p:spPr>
          <a:xfrm>
            <a:off x="1905000" y="4597400"/>
            <a:ext cx="9271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我方按签样确认稿印制</a:t>
            </a:r>
            <a:r>
              <a:rPr lang="en-US" sz="14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提供检测报告、物料清单与上游材料声明；不自行翻译、不做法律审核、不承担各国 EPR 注册与 DoC 签发。</a:t>
            </a:r>
            <a:endParaRPr lang="en-US" sz="1100"/>
          </a:p>
        </p:txBody>
      </p:sp>
      <p:sp>
        <p:nvSpPr>
          <p:cNvPr id="11" name="AutoShape 11"/>
          <p:cNvSpPr txBox="1"/>
          <p:nvPr/>
        </p:nvSpPr>
        <p:spPr>
          <a:xfrm>
            <a:off x="1016000" y="54610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04</a:t>
            </a:r>
            <a:endParaRPr lang="en-US" sz="1100"/>
          </a:p>
        </p:txBody>
      </p:sp>
      <p:sp>
        <p:nvSpPr>
          <p:cNvPr id="12" name="AutoShape 12"/>
          <p:cNvSpPr txBox="1"/>
          <p:nvPr/>
        </p:nvSpPr>
        <p:spPr>
          <a:xfrm>
            <a:off x="1905000" y="5435600"/>
            <a:ext cx="9271000" cy="660400"/>
          </a:xfrm>
          <a:prstGeom prst="rect">
            <a:avLst/>
          </a:prstGeom>
          <a:noFill/>
          <a:ln w="12700" cap="flat" cmpd="sng">
            <a:noFill/>
            <a:prstDash val="solid"/>
            <a:round/>
          </a:ln>
        </p:spPr>
        <p:txBody>
          <a:bodyPr vert="horz" wrap="square" lIns="0" tIns="0" rIns="0" bIns="0" rtlCol="0" anchor="ctr" anchorCtr="0"/>
          <a:lstStyle/>
          <a:p>
            <a:pPr marL="0" indent="0" algn="l">
              <a:lnSpc>
                <a:spcPct val="121000"/>
              </a:lnSpc>
              <a:defRPr/>
            </a:pPr>
            <a:r>
              <a:rPr lang="en-US" sz="14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"按稿印制"必须签样确认</a:t>
            </a:r>
            <a:r>
              <a:rPr lang="en-US" sz="14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每批订单以邮件或签样单书面确认文本与图稿；逾期无书面异议视为确认，据此安排量产。</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711200"/>
            <a:ext cx="381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02　法规框架 · 欧盟统一底线</a:t>
            </a:r>
            <a:endParaRPr lang="en-US" sz="1100"/>
          </a:p>
        </p:txBody>
      </p:sp>
      <p:sp>
        <p:nvSpPr>
          <p:cNvPr id="3" name="AutoShape 3"/>
          <p:cNvSpPr txBox="1"/>
          <p:nvPr/>
        </p:nvSpPr>
        <p:spPr>
          <a:xfrm>
            <a:off x="1016000" y="1117600"/>
            <a:ext cx="10160000" cy="558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吊牌归入"包装"管理，硬底线是四项重金属</a:t>
            </a:r>
            <a:endParaRPr lang="en-US" sz="1100"/>
          </a:p>
        </p:txBody>
      </p:sp>
      <p:sp>
        <p:nvSpPr>
          <p:cNvPr id="4" name="AutoShape 4"/>
          <p:cNvSpPr txBox="1"/>
          <p:nvPr/>
        </p:nvSpPr>
        <p:spPr>
          <a:xfrm>
            <a:off x="1016000" y="2133600"/>
            <a:ext cx="558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检测要求</a:t>
            </a:r>
            <a:endParaRPr lang="en-US" sz="1100"/>
          </a:p>
        </p:txBody>
      </p:sp>
      <p:sp>
        <p:nvSpPr>
          <p:cNvPr id="5" name="AutoShape 5"/>
          <p:cNvSpPr txBox="1"/>
          <p:nvPr/>
        </p:nvSpPr>
        <p:spPr>
          <a:xfrm>
            <a:off x="1016000" y="2590800"/>
            <a:ext cx="5715000" cy="2794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检测项目：铅 Pb、镉 Cd、汞 Hg、六价铬 Cr(VI)</a:t>
            </a:r>
            <a:endParaRPr lang="en-US" sz="1100"/>
          </a:p>
          <a:p>
            <a:pPr marL="0" indent="0" algn="l">
              <a:lnSpc>
                <a:spcPct val="142000"/>
              </a:lnSpc>
            </a:pP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限值：四种重金属总和 ≤ 100 mg/kg（100 ppm）</a:t>
            </a:r>
            <a:endPar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检测逻辑：每一个均质材料分别检测</a:t>
            </a:r>
            <a:endPar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不可整张吊牌混合取平均值</a:t>
            </a:r>
            <a:endPar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需拆分检测：双胶纸</a:t>
            </a:r>
            <a:r>
              <a:rPr lang="zh-CN" alt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或</a:t>
            </a:r>
            <a:r>
              <a:rPr lang="zh-CN" alt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双铜纸</a:t>
            </a: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基材、印刷油墨、替塑油</a:t>
            </a:r>
            <a:endPar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涂层、胶粘剂；吊粒按供应来源划分（见下页）</a:t>
            </a:r>
            <a:endParaRPr lang="en-US" sz="14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7366000" y="2133600"/>
            <a:ext cx="3810000" cy="2286000"/>
          </a:xfrm>
          <a:prstGeom prst="roundRect">
            <a:avLst>
              <a:gd name="adj" fmla="val 0"/>
            </a:avLst>
          </a:prstGeom>
          <a:solidFill>
            <a:srgbClr val="22302C">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txBox="1"/>
          <p:nvPr/>
        </p:nvSpPr>
        <p:spPr>
          <a:xfrm>
            <a:off x="7670800" y="2438400"/>
            <a:ext cx="32004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四项总和上限</a:t>
            </a:r>
            <a:endParaRPr lang="en-US" sz="1100"/>
          </a:p>
        </p:txBody>
      </p:sp>
      <p:sp>
        <p:nvSpPr>
          <p:cNvPr id="8" name="AutoShape 8"/>
          <p:cNvSpPr txBox="1"/>
          <p:nvPr/>
        </p:nvSpPr>
        <p:spPr>
          <a:xfrm>
            <a:off x="7670800" y="2768600"/>
            <a:ext cx="32004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5200" b="1" i="0" u="none" strike="noStrike">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≤100</a:t>
            </a:r>
            <a:endParaRPr lang="en-US" sz="1100"/>
          </a:p>
        </p:txBody>
      </p:sp>
      <p:sp>
        <p:nvSpPr>
          <p:cNvPr id="9" name="AutoShape 9"/>
          <p:cNvSpPr txBox="1"/>
          <p:nvPr/>
        </p:nvSpPr>
        <p:spPr>
          <a:xfrm>
            <a:off x="7670800" y="3708400"/>
            <a:ext cx="32004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mg/kg（ppm）· 按均质材料分别检测 · 欧盟各国通用，无需逐国复测</a:t>
            </a:r>
            <a:endParaRPr lang="en-US" sz="1100"/>
          </a:p>
        </p:txBody>
      </p:sp>
      <p:sp>
        <p:nvSpPr>
          <p:cNvPr id="10" name="AutoShape 10"/>
          <p:cNvSpPr txBox="1"/>
          <p:nvPr/>
        </p:nvSpPr>
        <p:spPr>
          <a:xfrm>
            <a:off x="1016000" y="5283200"/>
            <a:ext cx="10160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50" b="1"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注意：</a:t>
            </a:r>
            <a:r>
              <a:rPr lang="zh-CN" altLang="en-US" sz="1350" b="1">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“本报告仅覆盖四项重金属，不覆盖其他受限物质”</a:t>
            </a:r>
            <a:r>
              <a:rPr lang="en-US" sz="1350" b="0"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普通 RoHS 或 REACH 报告不能直接替代 PPWR 重金属检测报告——二者测试逻辑与限值标准不同。如吊牌含塑料、PVC 等高分子部件，品牌方应评估是否需额外做 PPWR 其他受限物质测试。</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635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本项目材质与检测拆分（仅吊牌，不含包装彩盒）</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3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双胶纸过油 或 双铜纸替塑油；吊粒按来源划分</a:t>
            </a:r>
            <a:endParaRPr lang="en-US" sz="1100"/>
          </a:p>
        </p:txBody>
      </p:sp>
      <p:sp>
        <p:nvSpPr>
          <p:cNvPr id="4" name="AutoShape 4"/>
          <p:cNvSpPr txBox="1"/>
          <p:nvPr/>
        </p:nvSpPr>
        <p:spPr>
          <a:xfrm>
            <a:off x="1016000" y="1828800"/>
            <a:ext cx="4953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本项目吊牌工艺（二选一）</a:t>
            </a:r>
            <a:endParaRPr lang="en-US" sz="1100"/>
          </a:p>
        </p:txBody>
      </p:sp>
      <p:sp>
        <p:nvSpPr>
          <p:cNvPr id="5" name="AutoShape 5"/>
          <p:cNvSpPr txBox="1"/>
          <p:nvPr/>
        </p:nvSpPr>
        <p:spPr>
          <a:xfrm>
            <a:off x="1016000" y="2311400"/>
            <a:ext cx="4953000" cy="9652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方案一：双胶纸 + 表面过油处理</a:t>
            </a:r>
            <a:endParaRPr lang="en-US" sz="1100"/>
          </a:p>
          <a:p>
            <a:pPr marL="0" indent="0" algn="l">
              <a:lnSpc>
                <a:spcPct val="133000"/>
              </a:lnSpc>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方案二：双铜纸 + 表面替塑油处理</a:t>
            </a:r>
            <a:endPar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txBox="1"/>
          <p:nvPr/>
        </p:nvSpPr>
        <p:spPr>
          <a:xfrm>
            <a:off x="1016000" y="3429000"/>
            <a:ext cx="4953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我方负责检测的均质组分</a:t>
            </a:r>
            <a:endParaRPr lang="en-US" sz="1100"/>
          </a:p>
        </p:txBody>
      </p:sp>
      <p:sp>
        <p:nvSpPr>
          <p:cNvPr id="7" name="AutoShape 7"/>
          <p:cNvSpPr txBox="1"/>
          <p:nvPr/>
        </p:nvSpPr>
        <p:spPr>
          <a:xfrm>
            <a:off x="1016000" y="3860800"/>
            <a:ext cx="4953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纸基材（双胶纸 / 双铜纸）</a:t>
            </a:r>
            <a:endParaRPr lang="en-US" sz="1100"/>
          </a:p>
          <a:p>
            <a:pPr marL="0" indent="0" algn="l">
              <a:lnSpc>
                <a:spcPct val="133000"/>
              </a:lnSpc>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印刷油墨</a:t>
            </a:r>
            <a:endPar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表面涂层（过油 / 替塑油，无 BOPP 覆膜）</a:t>
            </a:r>
            <a:endPar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txBox="1"/>
          <p:nvPr/>
        </p:nvSpPr>
        <p:spPr>
          <a:xfrm>
            <a:off x="1016000" y="50292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9000"/>
              </a:lnSpc>
              <a:defRPr/>
            </a:pPr>
            <a:r>
              <a:rPr lang="en-US" sz="1200" b="0"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以上分别完成 PPWR 四项重金属检测，不混测；随数据包提供纸厂材质声明、油墨 SDS、表面涂层供方声明。本说明仅覆盖吊牌，不含包装彩盒。</a:t>
            </a:r>
            <a:endParaRPr lang="en-US" sz="1100"/>
          </a:p>
        </p:txBody>
      </p:sp>
      <p:cxnSp>
        <p:nvCxnSpPr>
          <p:cNvPr id="9" name="Connector 9"/>
          <p:cNvCxnSpPr/>
          <p:nvPr/>
        </p:nvCxnSpPr>
        <p:spPr>
          <a:xfrm rot="5388691">
            <a:off x="4419600" y="3803660"/>
            <a:ext cx="3860800" cy="12700"/>
          </a:xfrm>
          <a:prstGeom prst="straightConnector1">
            <a:avLst/>
          </a:prstGeom>
          <a:solidFill>
            <a:srgbClr val="DEE0E3">
              <a:alpha val="100000"/>
            </a:srgbClr>
          </a:solidFill>
          <a:ln w="12700" cap="flat" cmpd="sng">
            <a:solidFill>
              <a:srgbClr val="D6CEBE">
                <a:alpha val="100000"/>
              </a:srgbClr>
            </a:solidFill>
            <a:prstDash val="solid"/>
            <a:round/>
            <a:headEnd type="none" w="med" len="med"/>
            <a:tailEnd type="none" w="med" len="med"/>
          </a:ln>
        </p:spPr>
      </p:cxnSp>
      <p:sp>
        <p:nvSpPr>
          <p:cNvPr id="10" name="AutoShape 10"/>
          <p:cNvSpPr/>
          <p:nvPr/>
        </p:nvSpPr>
        <p:spPr>
          <a:xfrm>
            <a:off x="6705600" y="1828800"/>
            <a:ext cx="4470400" cy="3886200"/>
          </a:xfrm>
          <a:prstGeom prst="roundRect">
            <a:avLst>
              <a:gd name="adj" fmla="val 0"/>
            </a:avLst>
          </a:prstGeom>
          <a:solidFill>
            <a:srgbClr val="22302C">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txBox="1"/>
          <p:nvPr/>
        </p:nvSpPr>
        <p:spPr>
          <a:xfrm>
            <a:off x="7010400" y="2082800"/>
            <a:ext cx="38608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吊粒责任 · 按供应来源标记</a:t>
            </a:r>
            <a:endParaRPr lang="en-US" sz="1100"/>
          </a:p>
        </p:txBody>
      </p:sp>
      <p:sp>
        <p:nvSpPr>
          <p:cNvPr id="12" name="AutoShape 12"/>
          <p:cNvSpPr txBox="1"/>
          <p:nvPr/>
        </p:nvSpPr>
        <p:spPr>
          <a:xfrm>
            <a:off x="7010400" y="2565400"/>
            <a:ext cx="3860800" cy="1422400"/>
          </a:xfrm>
          <a:prstGeom prst="rect">
            <a:avLst/>
          </a:prstGeom>
          <a:noFill/>
          <a:ln w="12700" cap="flat" cmpd="sng">
            <a:noFill/>
            <a:prstDash val="solid"/>
            <a:round/>
          </a:ln>
        </p:spPr>
        <p:txBody>
          <a:bodyPr vert="horz" wrap="square" lIns="0" tIns="0" rIns="0" bIns="0" rtlCol="0" anchor="ctr" anchorCtr="0"/>
          <a:lstStyle/>
          <a:p>
            <a:pPr marL="0" indent="0" algn="l">
              <a:lnSpc>
                <a:spcPct val="129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情形一　我方供应吊粒</a:t>
            </a:r>
            <a:endParaRPr lang="en-US" sz="1100"/>
          </a:p>
          <a:p>
            <a:pPr marL="0" indent="0" algn="l">
              <a:lnSpc>
                <a:spcPct val="129000"/>
              </a:lnSpc>
            </a:pPr>
            <a:r>
              <a:rPr lang="en-US" sz="1250" b="0"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吊粒作为独立均质件，由我方提供其 PPWR 检测报告与材质声明。</a:t>
            </a:r>
            <a:endParaRPr lang="en-US" sz="1250" b="0"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txBox="1"/>
          <p:nvPr/>
        </p:nvSpPr>
        <p:spPr>
          <a:xfrm>
            <a:off x="7010400" y="4114800"/>
            <a:ext cx="3860800" cy="1422400"/>
          </a:xfrm>
          <a:prstGeom prst="rect">
            <a:avLst/>
          </a:prstGeom>
          <a:noFill/>
          <a:ln w="12700" cap="flat" cmpd="sng">
            <a:noFill/>
            <a:prstDash val="solid"/>
            <a:round/>
          </a:ln>
        </p:spPr>
        <p:txBody>
          <a:bodyPr vert="horz" wrap="square" lIns="0" tIns="0" rIns="0" bIns="0" rtlCol="0" anchor="ctr" anchorCtr="0"/>
          <a:lstStyle/>
          <a:p>
            <a:pPr marL="0" indent="0" algn="l">
              <a:lnSpc>
                <a:spcPct val="129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情形二　品牌方指定厂家供应（本项目常见）</a:t>
            </a:r>
            <a:endParaRPr lang="en-US" sz="1100"/>
          </a:p>
          <a:p>
            <a:pPr marL="0" indent="0" algn="l">
              <a:lnSpc>
                <a:spcPct val="129000"/>
              </a:lnSpc>
            </a:pPr>
            <a:r>
              <a:rPr lang="en-US" sz="1250" b="0"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吊粒检测报告与材质声明由品牌方 / 指定吊粒厂负责；我方仅按样装配，不承担该部件合规责任。</a:t>
            </a:r>
            <a:endParaRPr lang="en-US" sz="1250" b="0"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7112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03　法规框架 · 国别差异</a:t>
            </a:r>
            <a:endParaRPr lang="en-US" sz="1100"/>
          </a:p>
        </p:txBody>
      </p:sp>
      <p:sp>
        <p:nvSpPr>
          <p:cNvPr id="3" name="AutoShape 3"/>
          <p:cNvSpPr txBox="1"/>
          <p:nvPr/>
        </p:nvSpPr>
        <p:spPr>
          <a:xfrm>
            <a:off x="1016000" y="1117600"/>
            <a:ext cx="10160000" cy="558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统一底线之上，三个维度按成员国分化</a:t>
            </a:r>
            <a:endParaRPr lang="en-US" sz="1100"/>
          </a:p>
        </p:txBody>
      </p:sp>
      <p:graphicFrame>
        <p:nvGraphicFramePr>
          <p:cNvPr id="4" name="Table 4"/>
          <p:cNvGraphicFramePr>
            <a:graphicFrameLocks noGrp="1"/>
          </p:cNvGraphicFramePr>
          <p:nvPr/>
        </p:nvGraphicFramePr>
        <p:xfrm>
          <a:off x="1016000" y="2133600"/>
          <a:ext cx="10160000" cy="2794000"/>
        </p:xfrm>
        <a:graphic>
          <a:graphicData uri="http://schemas.openxmlformats.org/drawingml/2006/table">
            <a:tbl>
              <a:tblPr>
                <a:effectLst/>
              </a:tblPr>
              <a:tblGrid>
                <a:gridCol w="1905000"/>
                <a:gridCol w="8255000"/>
              </a:tblGrid>
              <a:tr h="558800">
                <a:tc>
                  <a:txBody>
                    <a:bodyPr rtlCol="0"/>
                    <a:lstStyle/>
                    <a:p>
                      <a:pPr marL="0" indent="0" algn="ctr">
                        <a:lnSpc>
                          <a:spcPct val="100000"/>
                        </a:lnSpc>
                        <a:defRPr/>
                      </a:pPr>
                      <a:r>
                        <a:rPr lang="en-US" sz="140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差异维度</a:t>
                      </a:r>
                      <a:endParaRPr lang="en-US" sz="1100"/>
                    </a:p>
                  </a:txBody>
                  <a:tcPr marL="101600" marR="101600" marT="101600" marB="101600" anchor="t" anchorCtr="0">
                    <a:lnL>
                      <a:noFill/>
                    </a:lnL>
                    <a:lnR>
                      <a:noFill/>
                    </a:lnR>
                    <a:lnT>
                      <a:noFill/>
                    </a:lnT>
                    <a:lnB>
                      <a:noFill/>
                    </a:lnB>
                    <a:solidFill>
                      <a:srgbClr val="22302C">
                        <a:alpha val="100000"/>
                      </a:srgbClr>
                    </a:solidFill>
                  </a:tcPr>
                </a:tc>
                <a:tc>
                  <a:txBody>
                    <a:bodyPr rtlCol="0"/>
                    <a:lstStyle/>
                    <a:p>
                      <a:pPr marL="0" indent="0" algn="l">
                        <a:lnSpc>
                          <a:spcPct val="100000"/>
                        </a:lnSpc>
                        <a:defRPr/>
                      </a:pPr>
                      <a:r>
                        <a:rPr lang="en-US" sz="140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各成员国差异内容</a:t>
                      </a:r>
                      <a:endParaRPr lang="en-US" sz="1100"/>
                    </a:p>
                  </a:txBody>
                  <a:tcPr marL="101600" marR="101600" marT="101600" marB="101600" anchor="t" anchorCtr="0">
                    <a:lnL>
                      <a:noFill/>
                    </a:lnL>
                    <a:lnR>
                      <a:noFill/>
                    </a:lnR>
                    <a:lnT>
                      <a:noFill/>
                    </a:lnT>
                    <a:lnB>
                      <a:noFill/>
                    </a:lnB>
                    <a:solidFill>
                      <a:srgbClr val="22302C">
                        <a:alpha val="100000"/>
                      </a:srgbClr>
                    </a:solidFill>
                  </a:tcPr>
                </a:tc>
              </a:tr>
              <a:tr h="736600">
                <a:tc>
                  <a:txBody>
                    <a:bodyPr rtlCol="0"/>
                    <a:lstStyle/>
                    <a:p>
                      <a:pPr marL="0" indent="0" algn="ctr">
                        <a:lnSpc>
                          <a:spcPct val="100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标签语言</a:t>
                      </a:r>
                      <a:endParaRPr lang="en-US" sz="1100"/>
                    </a:p>
                  </a:txBody>
                  <a:tcPr marL="101600" marR="101600" marT="101600" marB="101600" anchor="t" anchorCtr="0">
                    <a:lnL>
                      <a:noFill/>
                    </a:lnL>
                    <a:lnR>
                      <a:noFill/>
                    </a:lnR>
                    <a:lnT>
                      <a:noFill/>
                    </a:lnT>
                    <a:lnB>
                      <a:noFill/>
                    </a:lnB>
                    <a:solidFill>
                      <a:srgbClr val="EEE8DC">
                        <a:alpha val="100000"/>
                      </a:srgbClr>
                    </a:solidFill>
                  </a:tcPr>
                </a:tc>
                <a:tc>
                  <a:txBody>
                    <a:bodyPr rtlCol="0"/>
                    <a:lstStyle/>
                    <a:p>
                      <a:pPr marL="0" indent="0" algn="l">
                        <a:lnSpc>
                          <a:spcPct val="117000"/>
                        </a:lnSpc>
                        <a:defRPr/>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纤维成分等吊牌承载信息须使用销售国官方语言；法、德、意、西语均为强制，仅英文/中文吊牌存在违规风险。</a:t>
                      </a:r>
                      <a:endParaRPr lang="en-US" sz="1100"/>
                    </a:p>
                  </a:txBody>
                  <a:tcPr marL="101600" marR="101600" marT="101600" marB="101600" anchor="t" anchorCtr="0">
                    <a:lnL>
                      <a:noFill/>
                    </a:lnL>
                    <a:lnR>
                      <a:noFill/>
                    </a:lnR>
                    <a:lnT>
                      <a:noFill/>
                    </a:lnT>
                    <a:lnB>
                      <a:noFill/>
                    </a:lnB>
                    <a:noFill/>
                  </a:tcPr>
                </a:tc>
              </a:tr>
              <a:tr h="736600">
                <a:tc>
                  <a:txBody>
                    <a:bodyPr rtlCol="0"/>
                    <a:lstStyle/>
                    <a:p>
                      <a:pPr marL="0" indent="0" algn="ctr">
                        <a:lnSpc>
                          <a:spcPct val="100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回收标志</a:t>
                      </a:r>
                      <a:endParaRPr lang="en-US" sz="1100"/>
                    </a:p>
                  </a:txBody>
                  <a:tcPr marL="101600" marR="101600" marT="101600" marB="101600" anchor="t" anchorCtr="0">
                    <a:lnL>
                      <a:noFill/>
                    </a:lnL>
                    <a:lnR>
                      <a:noFill/>
                    </a:lnR>
                    <a:lnT>
                      <a:noFill/>
                    </a:lnT>
                    <a:lnB>
                      <a:noFill/>
                    </a:lnB>
                    <a:solidFill>
                      <a:srgbClr val="EEE8DC">
                        <a:alpha val="100000"/>
                      </a:srgbClr>
                    </a:solidFill>
                  </a:tcPr>
                </a:tc>
                <a:tc>
                  <a:txBody>
                    <a:bodyPr rtlCol="0"/>
                    <a:lstStyle/>
                    <a:p>
                      <a:pPr marL="0" indent="0" algn="l">
                        <a:lnSpc>
                          <a:spcPct val="117000"/>
                        </a:lnSpc>
                        <a:defRPr/>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法国 Triman + Info-tri；意大利 PAP 材料编码 + 意语处置说明；西班牙分类指示；德国不强制回收标志。各国标志不能互相套用。</a:t>
                      </a:r>
                      <a:endParaRPr lang="en-US" sz="1100"/>
                    </a:p>
                  </a:txBody>
                  <a:tcPr marL="101600" marR="101600" marT="101600" marB="101600" anchor="t" anchorCtr="0">
                    <a:lnL>
                      <a:noFill/>
                    </a:lnL>
                    <a:lnR>
                      <a:noFill/>
                    </a:lnR>
                    <a:lnT>
                      <a:noFill/>
                    </a:lnT>
                    <a:lnB>
                      <a:noFill/>
                    </a:lnB>
                    <a:noFill/>
                  </a:tcPr>
                </a:tc>
              </a:tr>
              <a:tr h="762000">
                <a:tc>
                  <a:txBody>
                    <a:bodyPr rtlCol="0"/>
                    <a:lstStyle/>
                    <a:p>
                      <a:pPr marL="0" indent="0" algn="ctr">
                        <a:lnSpc>
                          <a:spcPct val="100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EPR 注册</a:t>
                      </a:r>
                      <a:endParaRPr lang="en-US" sz="1100"/>
                    </a:p>
                  </a:txBody>
                  <a:tcPr marL="101600" marR="101600" marT="101600" marB="101600" anchor="t" anchorCtr="0">
                    <a:lnL>
                      <a:noFill/>
                    </a:lnL>
                    <a:lnR>
                      <a:noFill/>
                    </a:lnR>
                    <a:lnT>
                      <a:noFill/>
                    </a:lnT>
                    <a:lnB>
                      <a:noFill/>
                    </a:lnB>
                    <a:solidFill>
                      <a:srgbClr val="EEE8DC">
                        <a:alpha val="100000"/>
                      </a:srgbClr>
                    </a:solidFill>
                  </a:tcPr>
                </a:tc>
                <a:tc>
                  <a:txBody>
                    <a:bodyPr rtlCol="0"/>
                    <a:lstStyle/>
                    <a:p>
                      <a:pPr marL="0" indent="0" algn="l">
                        <a:lnSpc>
                          <a:spcPct val="117000"/>
                        </a:lnSpc>
                        <a:defRPr/>
                      </a:pPr>
                      <a:r>
                        <a:rPr lang="en-US" sz="13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德国 LUCID、法国 Citeo、意大利 CONAI、西班牙 Ecoembes、荷兰 Afvalfonds、比利时 Fost Plus 等，逐国注册，无欧盟统一注册号。</a:t>
                      </a:r>
                      <a:endParaRPr lang="en-US" sz="1100"/>
                    </a:p>
                  </a:txBody>
                  <a:tcPr marL="101600" marR="101600" marT="101600" marB="101600" anchor="t" anchorCtr="0">
                    <a:lnL>
                      <a:noFill/>
                    </a:lnL>
                    <a:lnR>
                      <a:noFill/>
                    </a:lnR>
                    <a:lnT>
                      <a:noFill/>
                    </a:lnT>
                    <a:lnB>
                      <a:noFill/>
                    </a:lnB>
                    <a:noFill/>
                  </a:tcPr>
                </a:tc>
              </a:tr>
            </a:tbl>
          </a:graphicData>
        </a:graphic>
      </p:graphicFrame>
      <p:sp>
        <p:nvSpPr>
          <p:cNvPr id="5" name="AutoShape 5"/>
          <p:cNvSpPr txBox="1"/>
          <p:nvPr/>
        </p:nvSpPr>
        <p:spPr>
          <a:xfrm>
            <a:off x="1016000" y="5334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50" b="0"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同批吊牌材质与重金属数据可通用；语言版本、回收标志、EPR 注册必须按目的国分开处理。</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604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04　多语言标签 · 品牌方提供文本，我方按稿印制</a:t>
            </a:r>
            <a:endParaRPr lang="en-US" sz="1100"/>
          </a:p>
        </p:txBody>
      </p:sp>
      <p:sp>
        <p:nvSpPr>
          <p:cNvPr id="3" name="AutoShape 3"/>
          <p:cNvSpPr txBox="1"/>
          <p:nvPr/>
        </p:nvSpPr>
        <p:spPr>
          <a:xfrm>
            <a:off x="1016000" y="10414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纤维成分须用销售国官方语言，文本由品牌方确认</a:t>
            </a:r>
            <a:endParaRPr lang="en-US" sz="1100"/>
          </a:p>
        </p:txBody>
      </p:sp>
      <p:graphicFrame>
        <p:nvGraphicFramePr>
          <p:cNvPr id="4" name="Table 4"/>
          <p:cNvGraphicFramePr>
            <a:graphicFrameLocks noGrp="1"/>
          </p:cNvGraphicFramePr>
          <p:nvPr/>
        </p:nvGraphicFramePr>
        <p:xfrm>
          <a:off x="1016000" y="1854200"/>
          <a:ext cx="10160000" cy="3632200"/>
        </p:xfrm>
        <a:graphic>
          <a:graphicData uri="http://schemas.openxmlformats.org/drawingml/2006/table">
            <a:tbl>
              <a:tblPr>
                <a:effectLst/>
              </a:tblPr>
              <a:tblGrid>
                <a:gridCol w="1219200"/>
                <a:gridCol w="3683000"/>
                <a:gridCol w="2159000"/>
                <a:gridCol w="3098800"/>
              </a:tblGrid>
              <a:tr h="482600">
                <a:tc>
                  <a:txBody>
                    <a:bodyPr rtlCol="0"/>
                    <a:lstStyle/>
                    <a:p>
                      <a:pPr marL="0" indent="0" algn="ctr">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目的国</a:t>
                      </a:r>
                      <a:endParaRPr lang="en-US" sz="1100"/>
                    </a:p>
                  </a:txBody>
                  <a:tcPr marL="101600" marR="101600" marT="101600" marB="101600" anchor="t" anchorCtr="0">
                    <a:lnL>
                      <a:noFill/>
                    </a:lnL>
                    <a:lnR>
                      <a:noFill/>
                    </a:lnR>
                    <a:lnT>
                      <a:noFill/>
                    </a:lnT>
                    <a:lnB>
                      <a:noFill/>
                    </a:lnB>
                    <a:solidFill>
                      <a:srgbClr val="22302C">
                        <a:alpha val="100000"/>
                      </a:srgbClr>
                    </a:solidFill>
                  </a:tcPr>
                </a:tc>
                <a:tc>
                  <a:txBody>
                    <a:bodyPr rtlCol="0"/>
                    <a:lstStyle/>
                    <a:p>
                      <a:pPr marL="0" indent="0" algn="l">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语言要求</a:t>
                      </a:r>
                      <a:endParaRPr lang="en-US" sz="1100"/>
                    </a:p>
                  </a:txBody>
                  <a:tcPr marL="101600" marR="101600" marT="101600" marB="101600" anchor="t" anchorCtr="0">
                    <a:lnL>
                      <a:noFill/>
                    </a:lnL>
                    <a:lnR>
                      <a:noFill/>
                    </a:lnR>
                    <a:lnT>
                      <a:noFill/>
                    </a:lnT>
                    <a:lnB>
                      <a:noFill/>
                    </a:lnB>
                    <a:solidFill>
                      <a:srgbClr val="22302C">
                        <a:alpha val="100000"/>
                      </a:srgbClr>
                    </a:solidFill>
                  </a:tcPr>
                </a:tc>
                <a:tc>
                  <a:txBody>
                    <a:bodyPr rtlCol="0"/>
                    <a:lstStyle/>
                    <a:p>
                      <a:pPr marL="0" indent="0" algn="ctr">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示例（100% 棉）</a:t>
                      </a:r>
                      <a:endParaRPr lang="en-US" sz="1100"/>
                    </a:p>
                  </a:txBody>
                  <a:tcPr marL="101600" marR="101600" marT="101600" marB="101600" anchor="t" anchorCtr="0">
                    <a:lnL>
                      <a:noFill/>
                    </a:lnL>
                    <a:lnR>
                      <a:noFill/>
                    </a:lnR>
                    <a:lnT>
                      <a:noFill/>
                    </a:lnT>
                    <a:lnB>
                      <a:noFill/>
                    </a:lnB>
                    <a:solidFill>
                      <a:srgbClr val="22302C">
                        <a:alpha val="100000"/>
                      </a:srgbClr>
                    </a:solidFill>
                  </a:tcPr>
                </a:tc>
                <a:tc>
                  <a:txBody>
                    <a:bodyPr rtlCol="0"/>
                    <a:lstStyle/>
                    <a:p>
                      <a:pPr marL="0" indent="0" algn="l">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关键提示</a:t>
                      </a:r>
                      <a:endParaRPr lang="en-US" sz="1100"/>
                    </a:p>
                  </a:txBody>
                  <a:tcPr marL="101600" marR="101600" marT="101600" marB="101600" anchor="t" anchorCtr="0">
                    <a:lnL>
                      <a:noFill/>
                    </a:lnL>
                    <a:lnR>
                      <a:noFill/>
                    </a:lnR>
                    <a:lnT>
                      <a:noFill/>
                    </a:lnT>
                    <a:lnB>
                      <a:noFill/>
                    </a:lnB>
                    <a:solidFill>
                      <a:srgbClr val="22302C">
                        <a:alpha val="100000"/>
                      </a:srgbClr>
                    </a:solidFill>
                  </a:tcPr>
                </a:tc>
              </a:tr>
              <a:tr h="520700">
                <a:tc>
                  <a:txBody>
                    <a:bodyPr rtlCol="0"/>
                    <a:lstStyle/>
                    <a:p>
                      <a:pPr marL="0" indent="0" algn="ctr">
                        <a:lnSpc>
                          <a:spcPct val="100000"/>
                        </a:lnSpc>
                        <a:defRPr/>
                      </a:pPr>
                      <a:r>
                        <a:rPr lang="en-US" sz="12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法国</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法语强制</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100% coton</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仅英文或中文吊牌存在违规风险</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ctr">
                        <a:lnSpc>
                          <a:spcPct val="100000"/>
                        </a:lnSpc>
                        <a:defRPr/>
                      </a:pPr>
                      <a:r>
                        <a:rPr lang="en-US" sz="12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德国</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德语强制</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100% Baumwolle</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可附加其他语言，但德语不可缺</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ctr">
                        <a:lnSpc>
                          <a:spcPct val="100000"/>
                        </a:lnSpc>
                        <a:defRPr/>
                      </a:pPr>
                      <a:r>
                        <a:rPr lang="en-US" sz="12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意大利</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意语强制，纤维须全称不得缩写</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100% cotone</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纤维按重量降序排列</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ctr">
                        <a:lnSpc>
                          <a:spcPct val="100000"/>
                        </a:lnSpc>
                        <a:defRPr/>
                      </a:pPr>
                      <a:r>
                        <a:rPr lang="en-US" sz="12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西班牙</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西班牙语强制</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100% algodón</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海关与销售法规要求西语标记</a:t>
                      </a:r>
                      <a:endParaRPr lang="en-US" sz="1100"/>
                    </a:p>
                  </a:txBody>
                  <a:tcPr marL="101600" marR="101600" marT="101600" marB="101600" anchor="t" anchorCtr="0">
                    <a:lnL>
                      <a:noFill/>
                    </a:lnL>
                    <a:lnR>
                      <a:noFill/>
                    </a:lnR>
                    <a:lnT>
                      <a:noFill/>
                    </a:lnT>
                    <a:lnB>
                      <a:noFill/>
                    </a:lnB>
                    <a:noFill/>
                  </a:tcPr>
                </a:tc>
              </a:tr>
              <a:tr h="520700">
                <a:tc>
                  <a:txBody>
                    <a:bodyPr rtlCol="0"/>
                    <a:lstStyle/>
                    <a:p>
                      <a:pPr marL="0" indent="0" algn="ctr">
                        <a:lnSpc>
                          <a:spcPct val="100000"/>
                        </a:lnSpc>
                        <a:defRPr/>
                      </a:pPr>
                      <a:r>
                        <a:rPr lang="en-US" sz="12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比利时</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荷语、法语（东部可含德语）</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视销售区域而定</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按官方语言区分别处理</a:t>
                      </a:r>
                      <a:endParaRPr lang="en-US" sz="1100"/>
                    </a:p>
                  </a:txBody>
                  <a:tcPr marL="101600" marR="101600" marT="101600" marB="101600" anchor="t" anchorCtr="0">
                    <a:lnL>
                      <a:noFill/>
                    </a:lnL>
                    <a:lnR>
                      <a:noFill/>
                    </a:lnR>
                    <a:lnT>
                      <a:noFill/>
                    </a:lnT>
                    <a:lnB>
                      <a:noFill/>
                    </a:lnB>
                    <a:noFill/>
                  </a:tcPr>
                </a:tc>
              </a:tr>
              <a:tr h="546100">
                <a:tc>
                  <a:txBody>
                    <a:bodyPr rtlCol="0"/>
                    <a:lstStyle/>
                    <a:p>
                      <a:pPr marL="0" indent="0" algn="ctr">
                        <a:lnSpc>
                          <a:spcPct val="100000"/>
                        </a:lnSpc>
                        <a:defRPr/>
                      </a:pPr>
                      <a:r>
                        <a:rPr lang="en-US" sz="12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荷兰</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荷兰语</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100% katoen</a:t>
                      </a:r>
                      <a:endParaRPr lang="en-US" sz="1100"/>
                    </a:p>
                  </a:txBody>
                  <a:tcPr marL="101600" marR="101600" marT="101600" marB="101600" anchor="t" anchorCtr="0">
                    <a:lnL>
                      <a:noFill/>
                    </a:lnL>
                    <a:lnR>
                      <a:noFill/>
                    </a:lnR>
                    <a:lnT>
                      <a:noFill/>
                    </a:lnT>
                    <a:lnB>
                      <a:noFill/>
                    </a:lnB>
                    <a:noFill/>
                  </a:tcPr>
                </a:tc>
                <a:tc>
                  <a:txBody>
                    <a:bodyPr rtlCol="0"/>
                    <a:lstStyle/>
                    <a:p>
                      <a:pPr marL="0" indent="0" algn="l">
                        <a:lnSpc>
                          <a:spcPct val="100000"/>
                        </a:lnSpc>
                        <a:defRPr/>
                      </a:pPr>
                      <a:r>
                        <a:rPr lang="en-US" sz="11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与比利时荷语区可共用部分版本</a:t>
                      </a:r>
                      <a:endParaRPr lang="en-US" sz="1100"/>
                    </a:p>
                  </a:txBody>
                  <a:tcPr marL="101600" marR="101600" marT="101600" marB="101600" anchor="t" anchorCtr="0">
                    <a:lnL>
                      <a:noFill/>
                    </a:lnL>
                    <a:lnR>
                      <a:noFill/>
                    </a:lnR>
                    <a:lnT>
                      <a:noFill/>
                    </a:lnT>
                    <a:lnB>
                      <a:noFill/>
                    </a:lnB>
                    <a:noFill/>
                  </a:tcPr>
                </a:tc>
              </a:tr>
            </a:tbl>
          </a:graphicData>
        </a:graphic>
      </p:graphicFrame>
      <p:sp>
        <p:nvSpPr>
          <p:cNvPr id="5" name="AutoShape 5"/>
          <p:cNvSpPr txBox="1"/>
          <p:nvPr/>
        </p:nvSpPr>
        <p:spPr>
          <a:xfrm>
            <a:off x="1016000" y="56896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50" b="0"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建议：多国订单将纤维成分行做成独立可变区域，面材、克重、结构保持一致，只切换语言版本。翻译准确性由品牌方负责，我方按确认稿印制。</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7112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05　回收标志 · 按目的国分别处理</a:t>
            </a:r>
            <a:endParaRPr lang="en-US" sz="1100"/>
          </a:p>
        </p:txBody>
      </p:sp>
      <p:sp>
        <p:nvSpPr>
          <p:cNvPr id="3" name="AutoShape 3"/>
          <p:cNvSpPr txBox="1"/>
          <p:nvPr/>
        </p:nvSpPr>
        <p:spPr>
          <a:xfrm>
            <a:off x="1016000" y="1117600"/>
            <a:ext cx="10160000" cy="558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各国标志体系不同，不能互相套用</a:t>
            </a:r>
            <a:endParaRPr lang="en-US" sz="1100"/>
          </a:p>
        </p:txBody>
      </p:sp>
      <p:cxnSp>
        <p:nvCxnSpPr>
          <p:cNvPr id="4" name="Connector 4"/>
          <p:cNvCxnSpPr/>
          <p:nvPr/>
        </p:nvCxnSpPr>
        <p:spPr>
          <a:xfrm rot="5387361">
            <a:off x="1803400" y="4006862"/>
            <a:ext cx="3454400" cy="12700"/>
          </a:xfrm>
          <a:prstGeom prst="straightConnector1">
            <a:avLst/>
          </a:prstGeom>
          <a:solidFill>
            <a:srgbClr val="DEE0E3">
              <a:alpha val="100000"/>
            </a:srgbClr>
          </a:solidFill>
          <a:ln w="12700" cap="flat" cmpd="sng">
            <a:solidFill>
              <a:srgbClr val="D6CEBE">
                <a:alpha val="100000"/>
              </a:srgbClr>
            </a:solidFill>
            <a:prstDash val="solid"/>
            <a:round/>
            <a:headEnd type="none" w="med" len="med"/>
            <a:tailEnd type="none" w="med" len="med"/>
          </a:ln>
        </p:spPr>
      </p:cxnSp>
      <p:cxnSp>
        <p:nvCxnSpPr>
          <p:cNvPr id="5" name="Connector 5"/>
          <p:cNvCxnSpPr/>
          <p:nvPr/>
        </p:nvCxnSpPr>
        <p:spPr>
          <a:xfrm rot="5387361">
            <a:off x="4318000" y="4006862"/>
            <a:ext cx="3454400" cy="12700"/>
          </a:xfrm>
          <a:prstGeom prst="straightConnector1">
            <a:avLst/>
          </a:prstGeom>
          <a:solidFill>
            <a:srgbClr val="DEE0E3">
              <a:alpha val="100000"/>
            </a:srgbClr>
          </a:solidFill>
          <a:ln w="12700" cap="flat" cmpd="sng">
            <a:solidFill>
              <a:srgbClr val="D6CEBE">
                <a:alpha val="100000"/>
              </a:srgbClr>
            </a:solidFill>
            <a:prstDash val="solid"/>
            <a:round/>
            <a:headEnd type="none" w="med" len="med"/>
            <a:tailEnd type="none" w="med" len="med"/>
          </a:ln>
        </p:spPr>
      </p:cxnSp>
      <p:cxnSp>
        <p:nvCxnSpPr>
          <p:cNvPr id="6" name="Connector 6"/>
          <p:cNvCxnSpPr/>
          <p:nvPr/>
        </p:nvCxnSpPr>
        <p:spPr>
          <a:xfrm rot="5387361">
            <a:off x="6832600" y="4006862"/>
            <a:ext cx="3454400" cy="12700"/>
          </a:xfrm>
          <a:prstGeom prst="straightConnector1">
            <a:avLst/>
          </a:prstGeom>
          <a:solidFill>
            <a:srgbClr val="DEE0E3">
              <a:alpha val="100000"/>
            </a:srgbClr>
          </a:solidFill>
          <a:ln w="12700" cap="flat" cmpd="sng">
            <a:solidFill>
              <a:srgbClr val="D6CEBE">
                <a:alpha val="100000"/>
              </a:srgbClr>
            </a:solidFill>
            <a:prstDash val="solid"/>
            <a:round/>
            <a:headEnd type="none" w="med" len="med"/>
            <a:tailEnd type="none" w="med" len="med"/>
          </a:ln>
        </p:spPr>
      </p:cxnSp>
      <p:sp>
        <p:nvSpPr>
          <p:cNvPr id="7" name="AutoShape 7"/>
          <p:cNvSpPr txBox="1"/>
          <p:nvPr/>
        </p:nvSpPr>
        <p:spPr>
          <a:xfrm>
            <a:off x="1016000" y="2286000"/>
            <a:ext cx="228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法国</a:t>
            </a:r>
            <a:endParaRPr lang="en-US" sz="1100"/>
          </a:p>
        </p:txBody>
      </p:sp>
      <p:sp>
        <p:nvSpPr>
          <p:cNvPr id="8" name="AutoShape 8"/>
          <p:cNvSpPr txBox="1"/>
          <p:nvPr/>
        </p:nvSpPr>
        <p:spPr>
          <a:xfrm>
            <a:off x="1016000" y="2794000"/>
            <a:ext cx="22860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Triman 标志 + Info-tri 分类说明，纺织品与包装均须标注</a:t>
            </a:r>
            <a:endParaRPr lang="en-US" sz="1100"/>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白底黑字清晰可读，建议最小尺寸 ≥ 2.7 cm</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不可用易脱落贴纸替代，脱落视为未标注</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txBox="1"/>
          <p:nvPr/>
        </p:nvSpPr>
        <p:spPr>
          <a:xfrm>
            <a:off x="3759200" y="2286000"/>
            <a:ext cx="215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意大利</a:t>
            </a:r>
            <a:endParaRPr lang="en-US" sz="1100"/>
          </a:p>
        </p:txBody>
      </p:sp>
      <p:sp>
        <p:nvSpPr>
          <p:cNvPr id="10" name="AutoShape 10"/>
          <p:cNvSpPr txBox="1"/>
          <p:nvPr/>
        </p:nvSpPr>
        <p:spPr>
          <a:xfrm>
            <a:off x="3759200" y="2794000"/>
            <a:ext cx="21590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须标注材料编码（如 PAP 21 纸类）与意大利语处置说明</a:t>
            </a:r>
            <a:endParaRPr lang="en-US" sz="1100"/>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与法国不同，B2B 运输包装也有标识要求</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txBox="1"/>
          <p:nvPr/>
        </p:nvSpPr>
        <p:spPr>
          <a:xfrm>
            <a:off x="6273800" y="2286000"/>
            <a:ext cx="215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西班牙</a:t>
            </a:r>
            <a:endParaRPr lang="en-US" sz="1100"/>
          </a:p>
        </p:txBody>
      </p:sp>
      <p:sp>
        <p:nvSpPr>
          <p:cNvPr id="12" name="AutoShape 12"/>
          <p:cNvSpPr txBox="1"/>
          <p:nvPr/>
        </p:nvSpPr>
        <p:spPr>
          <a:xfrm>
            <a:off x="6273800" y="2794000"/>
            <a:ext cx="21590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自 2025-01-01 起家庭包装须标回收容器/分类指示</a:t>
            </a:r>
            <a:endParaRPr lang="en-US" sz="1100"/>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无统一强制符号，Punto Verde 绿点转为自愿</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分类信息必须清晰传达</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txBox="1"/>
          <p:nvPr/>
        </p:nvSpPr>
        <p:spPr>
          <a:xfrm>
            <a:off x="8788400" y="2286000"/>
            <a:ext cx="215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5A2E"/>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德国</a:t>
            </a:r>
            <a:endParaRPr lang="en-US" sz="1100"/>
          </a:p>
        </p:txBody>
      </p:sp>
      <p:sp>
        <p:nvSpPr>
          <p:cNvPr id="14" name="AutoShape 14"/>
          <p:cNvSpPr txBox="1"/>
          <p:nvPr/>
        </p:nvSpPr>
        <p:spPr>
          <a:xfrm>
            <a:off x="8788400" y="2794000"/>
            <a:ext cx="2387600" cy="292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不强制在包装上印回收标志</a:t>
            </a:r>
            <a:endParaRPr lang="en-US" sz="1100"/>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义务重心在 LUCID 注册与双元回收系统签约</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3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加印回收符号属品牌方自愿，非市场准入前提</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txBox="1"/>
          <p:nvPr/>
        </p:nvSpPr>
        <p:spPr>
          <a:xfrm>
            <a:off x="1016000" y="5918200"/>
            <a:ext cx="1016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标志图稿由品牌方确认，我方按确认稿印制或预留位置。</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096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06　EPR 注册 · 由品牌方承担</a:t>
            </a:r>
            <a:endParaRPr lang="en-US" sz="1100"/>
          </a:p>
        </p:txBody>
      </p:sp>
      <p:sp>
        <p:nvSpPr>
          <p:cNvPr id="3" name="AutoShape 3"/>
          <p:cNvSpPr txBox="1"/>
          <p:nvPr/>
        </p:nvSpPr>
        <p:spPr>
          <a:xfrm>
            <a:off x="1016000" y="965200"/>
            <a:ext cx="1016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3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EPR 逐国注册，吊牌数据是品牌申报的输入</a:t>
            </a:r>
            <a:endParaRPr lang="en-US" sz="1100"/>
          </a:p>
        </p:txBody>
      </p:sp>
      <p:graphicFrame>
        <p:nvGraphicFramePr>
          <p:cNvPr id="4" name="Table 4"/>
          <p:cNvGraphicFramePr>
            <a:graphicFrameLocks noGrp="1"/>
          </p:cNvGraphicFramePr>
          <p:nvPr/>
        </p:nvGraphicFramePr>
        <p:xfrm>
          <a:off x="1016000" y="1625600"/>
          <a:ext cx="10160000" cy="2616200"/>
        </p:xfrm>
        <a:graphic>
          <a:graphicData uri="http://schemas.openxmlformats.org/drawingml/2006/table">
            <a:tbl>
              <a:tblPr>
                <a:effectLst/>
              </a:tblPr>
              <a:tblGrid>
                <a:gridCol w="1397000"/>
                <a:gridCol w="3175000"/>
                <a:gridCol w="5588000"/>
              </a:tblGrid>
              <a:tr h="406400">
                <a:tc>
                  <a:txBody>
                    <a:bodyPr rtlCol="0"/>
                    <a:lstStyle/>
                    <a:p>
                      <a:pPr marL="0" indent="0" algn="ctr">
                        <a:lnSpc>
                          <a:spcPct val="100000"/>
                        </a:lnSpc>
                        <a:defRPr/>
                      </a:pPr>
                      <a:r>
                        <a:rPr lang="en-US" sz="120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目的国</a:t>
                      </a:r>
                      <a:endParaRPr lang="en-US" sz="1100"/>
                    </a:p>
                  </a:txBody>
                  <a:tcPr marL="101600" marR="101600" marT="99060" marB="99060" anchor="t" anchorCtr="0">
                    <a:lnL>
                      <a:noFill/>
                    </a:lnL>
                    <a:lnR>
                      <a:noFill/>
                    </a:lnR>
                    <a:lnT>
                      <a:noFill/>
                    </a:lnT>
                    <a:lnB>
                      <a:noFill/>
                    </a:lnB>
                    <a:solidFill>
                      <a:srgbClr val="22302C">
                        <a:alpha val="100000"/>
                      </a:srgbClr>
                    </a:solidFill>
                  </a:tcPr>
                </a:tc>
                <a:tc>
                  <a:txBody>
                    <a:bodyPr rtlCol="0"/>
                    <a:lstStyle/>
                    <a:p>
                      <a:pPr marL="0" indent="0" algn="l">
                        <a:lnSpc>
                          <a:spcPct val="100000"/>
                        </a:lnSpc>
                        <a:defRPr/>
                      </a:pPr>
                      <a:r>
                        <a:rPr lang="en-US" sz="120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EPR 系统</a:t>
                      </a:r>
                      <a:endParaRPr lang="en-US" sz="1100"/>
                    </a:p>
                  </a:txBody>
                  <a:tcPr marL="101600" marR="101600" marT="99060" marB="99060" anchor="t" anchorCtr="0">
                    <a:lnL>
                      <a:noFill/>
                    </a:lnL>
                    <a:lnR>
                      <a:noFill/>
                    </a:lnR>
                    <a:lnT>
                      <a:noFill/>
                    </a:lnT>
                    <a:lnB>
                      <a:noFill/>
                    </a:lnB>
                    <a:solidFill>
                      <a:srgbClr val="22302C">
                        <a:alpha val="100000"/>
                      </a:srgbClr>
                    </a:solidFill>
                  </a:tcPr>
                </a:tc>
                <a:tc>
                  <a:txBody>
                    <a:bodyPr rtlCol="0"/>
                    <a:lstStyle/>
                    <a:p>
                      <a:pPr marL="0" indent="0" algn="l">
                        <a:lnSpc>
                          <a:spcPct val="100000"/>
                        </a:lnSpc>
                        <a:defRPr/>
                      </a:pPr>
                      <a:r>
                        <a:rPr lang="en-US" sz="120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关键要求</a:t>
                      </a:r>
                      <a:endParaRPr lang="en-US" sz="1100"/>
                    </a:p>
                  </a:txBody>
                  <a:tcPr marL="101600" marR="101600" marT="99060" marB="99060" anchor="t" anchorCtr="0">
                    <a:lnL>
                      <a:noFill/>
                    </a:lnL>
                    <a:lnR>
                      <a:noFill/>
                    </a:lnR>
                    <a:lnT>
                      <a:noFill/>
                    </a:lnT>
                    <a:lnB>
                      <a:noFill/>
                    </a:lnB>
                    <a:solidFill>
                      <a:srgbClr val="22302C">
                        <a:alpha val="100000"/>
                      </a:srgbClr>
                    </a:solidFill>
                  </a:tcPr>
                </a:tc>
              </a:tr>
              <a:tr h="3683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德国</a:t>
                      </a:r>
                      <a:endParaRPr lang="en-US" sz="1100"/>
                    </a:p>
                  </a:txBody>
                  <a:tcPr marL="101600" marR="101600" marT="83820" marB="8382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LUCID（ZSVR）</a:t>
                      </a:r>
                      <a:endParaRPr lang="en-US" sz="1100"/>
                    </a:p>
                  </a:txBody>
                  <a:tcPr marL="101600" marR="101600" marT="87630" marB="8763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首发货前注册，取得 DE-P 开头注册号，并与双元回收系统签约</a:t>
                      </a:r>
                      <a:endParaRPr lang="en-US" sz="1100"/>
                    </a:p>
                  </a:txBody>
                  <a:tcPr marL="101600" marR="101600" marT="87630" marB="87630" anchor="t" anchorCtr="0">
                    <a:lnL>
                      <a:noFill/>
                    </a:lnL>
                    <a:lnR>
                      <a:noFill/>
                    </a:lnR>
                    <a:lnT>
                      <a:noFill/>
                    </a:lnT>
                    <a:lnB>
                      <a:noFill/>
                    </a:lnB>
                    <a:noFill/>
                  </a:tcPr>
                </a:tc>
              </a:tr>
              <a:tr h="3683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法国</a:t>
                      </a:r>
                      <a:endParaRPr lang="en-US" sz="1100"/>
                    </a:p>
                  </a:txBody>
                  <a:tcPr marL="101600" marR="101600" marT="83820" marB="8382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Citeo</a:t>
                      </a:r>
                      <a:endParaRPr lang="en-US" sz="1100"/>
                    </a:p>
                  </a:txBody>
                  <a:tcPr marL="101600" marR="101600" marT="87630" marB="8763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纺织品及包装 EPR 申报，由品牌方或其法国授权代表完成</a:t>
                      </a:r>
                      <a:endParaRPr lang="en-US" sz="1100"/>
                    </a:p>
                  </a:txBody>
                  <a:tcPr marL="101600" marR="101600" marT="87630" marB="87630" anchor="t" anchorCtr="0">
                    <a:lnL>
                      <a:noFill/>
                    </a:lnL>
                    <a:lnR>
                      <a:noFill/>
                    </a:lnR>
                    <a:lnT>
                      <a:noFill/>
                    </a:lnT>
                    <a:lnB>
                      <a:noFill/>
                    </a:lnB>
                    <a:noFill/>
                  </a:tcPr>
                </a:tc>
              </a:tr>
              <a:tr h="3683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意大利</a:t>
                      </a:r>
                      <a:endParaRPr lang="en-US" sz="1100"/>
                    </a:p>
                  </a:txBody>
                  <a:tcPr marL="101600" marR="101600" marT="83820" marB="8382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CONAI</a:t>
                      </a:r>
                      <a:endParaRPr lang="en-US" sz="1100"/>
                    </a:p>
                  </a:txBody>
                  <a:tcPr marL="101600" marR="101600" marT="87630" marB="8763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注册并缴纳环保费用，包装须有正确标识</a:t>
                      </a:r>
                      <a:endParaRPr lang="en-US" sz="1100"/>
                    </a:p>
                  </a:txBody>
                  <a:tcPr marL="101600" marR="101600" marT="87630" marB="87630" anchor="t" anchorCtr="0">
                    <a:lnL>
                      <a:noFill/>
                    </a:lnL>
                    <a:lnR>
                      <a:noFill/>
                    </a:lnR>
                    <a:lnT>
                      <a:noFill/>
                    </a:lnT>
                    <a:lnB>
                      <a:noFill/>
                    </a:lnB>
                    <a:noFill/>
                  </a:tcPr>
                </a:tc>
              </a:tr>
              <a:tr h="3683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西班牙</a:t>
                      </a:r>
                      <a:endParaRPr lang="en-US" sz="1100"/>
                    </a:p>
                  </a:txBody>
                  <a:tcPr marL="101600" marR="101600" marT="83820" marB="8382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Ecoembes（包装）</a:t>
                      </a:r>
                      <a:endParaRPr lang="en-US" sz="1100"/>
                    </a:p>
                  </a:txBody>
                  <a:tcPr marL="101600" marR="101600" marT="87630" marB="8763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包装 EPR 已运行；纺织品 EPR 须另注册，境外生产者须指定西国授权代表</a:t>
                      </a:r>
                      <a:endParaRPr lang="en-US" sz="1100"/>
                    </a:p>
                  </a:txBody>
                  <a:tcPr marL="101600" marR="101600" marT="87630" marB="87630" anchor="t" anchorCtr="0">
                    <a:lnL>
                      <a:noFill/>
                    </a:lnL>
                    <a:lnR>
                      <a:noFill/>
                    </a:lnR>
                    <a:lnT>
                      <a:noFill/>
                    </a:lnT>
                    <a:lnB>
                      <a:noFill/>
                    </a:lnB>
                    <a:noFill/>
                  </a:tcPr>
                </a:tc>
              </a:tr>
              <a:tr h="3683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荷兰</a:t>
                      </a:r>
                      <a:endParaRPr lang="en-US" sz="1100"/>
                    </a:p>
                  </a:txBody>
                  <a:tcPr marL="101600" marR="101600" marT="83820" marB="8382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Afvalfonds</a:t>
                      </a:r>
                      <a:endParaRPr lang="en-US" sz="1100"/>
                    </a:p>
                  </a:txBody>
                  <a:tcPr marL="101600" marR="101600" marT="87630" marB="8763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独立的包装 EPR 体系</a:t>
                      </a:r>
                      <a:endParaRPr lang="en-US" sz="1100"/>
                    </a:p>
                  </a:txBody>
                  <a:tcPr marL="101600" marR="101600" marT="87630" marB="87630" anchor="t" anchorCtr="0">
                    <a:lnL>
                      <a:noFill/>
                    </a:lnL>
                    <a:lnR>
                      <a:noFill/>
                    </a:lnR>
                    <a:lnT>
                      <a:noFill/>
                    </a:lnT>
                    <a:lnB>
                      <a:noFill/>
                    </a:lnB>
                    <a:noFill/>
                  </a:tcPr>
                </a:tc>
              </a:tr>
              <a:tr h="3683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比利时</a:t>
                      </a:r>
                      <a:endParaRPr lang="en-US" sz="1100"/>
                    </a:p>
                  </a:txBody>
                  <a:tcPr marL="101600" marR="101600" marT="83820" marB="8382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Fost Plus / Val-Ipac</a:t>
                      </a:r>
                      <a:endParaRPr lang="en-US" sz="1100"/>
                    </a:p>
                  </a:txBody>
                  <a:tcPr marL="101600" marR="101600" marT="87630" marB="87630" anchor="t" anchorCtr="0">
                    <a:lnL>
                      <a:noFill/>
                    </a:lnL>
                    <a:lnR>
                      <a:noFill/>
                    </a:lnR>
                    <a:lnT>
                      <a:noFill/>
                    </a:lnT>
                    <a:lnB>
                      <a:noFill/>
                    </a:lnB>
                    <a:noFill/>
                  </a:tcPr>
                </a:tc>
                <a:tc>
                  <a:txBody>
                    <a:bodyPr rtlCol="0"/>
                    <a:lstStyle/>
                    <a:p>
                      <a:pPr marL="0" indent="0" algn="l">
                        <a:lnSpc>
                          <a:spcPct val="100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独立的包装 EPR 体系</a:t>
                      </a:r>
                      <a:endParaRPr lang="en-US" sz="1100"/>
                    </a:p>
                  </a:txBody>
                  <a:tcPr marL="101600" marR="101600" marT="87630" marB="87630" anchor="t" anchorCtr="0">
                    <a:lnL>
                      <a:noFill/>
                    </a:lnL>
                    <a:lnR>
                      <a:noFill/>
                    </a:lnR>
                    <a:lnT>
                      <a:noFill/>
                    </a:lnT>
                    <a:lnB>
                      <a:noFill/>
                    </a:lnB>
                    <a:noFill/>
                  </a:tcPr>
                </a:tc>
              </a:tr>
            </a:tbl>
          </a:graphicData>
        </a:graphic>
      </p:graphicFrame>
      <p:sp>
        <p:nvSpPr>
          <p:cNvPr id="5" name="AutoShape 5"/>
          <p:cNvSpPr txBox="1"/>
          <p:nvPr/>
        </p:nvSpPr>
        <p:spPr>
          <a:xfrm>
            <a:off x="1016000" y="447040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9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吊牌属</a:t>
            </a:r>
            <a:r>
              <a:rPr lang="en-US" sz="12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包装 EPR</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；服装本体另有纺织品 EPR 义务，本说明仅覆盖吊牌包装合规，不替代服装纺织品 EPR。</a:t>
            </a:r>
            <a:endParaRPr lang="en-US" sz="1100"/>
          </a:p>
          <a:p>
            <a:pPr marL="0" indent="0" algn="l">
              <a:lnSpc>
                <a:spcPct val="129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非欧盟出口商须在每个目的国指定授权代表；市场上该服务费用大致区间约 600–5000 欧元/国，</a:t>
            </a:r>
            <a:r>
              <a:rPr lang="en-US" sz="12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实际以授权代表服务商报价为准</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，费用由品牌方承担。</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9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我方提供吊牌标称单重与物料数据作为申报输入；量产存在正常工艺公差，</a:t>
            </a:r>
            <a:r>
              <a:rPr lang="en-US" sz="1250" b="1"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品牌最终申报以自身实测重量为准</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，我方不对申报结果负责。未注册可能导致货物被扣、电商链接下架。</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5588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07　角色与责任边界</a:t>
            </a:r>
            <a:endParaRPr lang="en-US" sz="1100"/>
          </a:p>
        </p:txBody>
      </p:sp>
      <p:sp>
        <p:nvSpPr>
          <p:cNvPr id="3" name="AutoShape 3"/>
          <p:cNvSpPr txBox="1"/>
          <p:nvPr/>
        </p:nvSpPr>
        <p:spPr>
          <a:xfrm>
            <a:off x="1016000" y="914400"/>
            <a:ext cx="1016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双方责任一览：按确认稿印制，边界清晰</a:t>
            </a:r>
            <a:endParaRPr lang="en-US" sz="1100"/>
          </a:p>
        </p:txBody>
      </p:sp>
      <p:graphicFrame>
        <p:nvGraphicFramePr>
          <p:cNvPr id="4" name="Table 4"/>
          <p:cNvGraphicFramePr>
            <a:graphicFrameLocks noGrp="1"/>
          </p:cNvGraphicFramePr>
          <p:nvPr/>
        </p:nvGraphicFramePr>
        <p:xfrm>
          <a:off x="1016000" y="1549400"/>
          <a:ext cx="10160000" cy="4368800"/>
        </p:xfrm>
        <a:graphic>
          <a:graphicData uri="http://schemas.openxmlformats.org/drawingml/2006/table">
            <a:tbl>
              <a:tblPr>
                <a:effectLst/>
              </a:tblPr>
              <a:tblGrid>
                <a:gridCol w="2540000"/>
                <a:gridCol w="3937000"/>
                <a:gridCol w="3683000"/>
              </a:tblGrid>
              <a:tr h="406400">
                <a:tc>
                  <a:txBody>
                    <a:bodyPr rtlCol="0"/>
                    <a:lstStyle/>
                    <a:p>
                      <a:pPr marL="0" indent="0" algn="ctr">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事项</a:t>
                      </a:r>
                      <a:endParaRPr lang="en-US" sz="1100"/>
                    </a:p>
                  </a:txBody>
                  <a:tcPr marL="101600" marR="101600" marT="95250" marB="95250" anchor="t" anchorCtr="0">
                    <a:lnL>
                      <a:noFill/>
                    </a:lnL>
                    <a:lnR>
                      <a:noFill/>
                    </a:lnR>
                    <a:lnT>
                      <a:noFill/>
                    </a:lnT>
                    <a:lnB>
                      <a:noFill/>
                    </a:lnB>
                    <a:solidFill>
                      <a:srgbClr val="22302C">
                        <a:alpha val="100000"/>
                      </a:srgbClr>
                    </a:solidFill>
                  </a:tcPr>
                </a:tc>
                <a:tc>
                  <a:txBody>
                    <a:bodyPr rtlCol="0"/>
                    <a:lstStyle/>
                    <a:p>
                      <a:pPr marL="0" indent="0" algn="ctr">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品牌方 / 服装厂</a:t>
                      </a:r>
                      <a:endParaRPr lang="en-US" sz="1100"/>
                    </a:p>
                  </a:txBody>
                  <a:tcPr marL="101600" marR="101600" marT="95250" marB="95250" anchor="t" anchorCtr="0">
                    <a:lnL>
                      <a:noFill/>
                    </a:lnL>
                    <a:lnR>
                      <a:noFill/>
                    </a:lnR>
                    <a:lnT>
                      <a:noFill/>
                    </a:lnT>
                    <a:lnB>
                      <a:noFill/>
                    </a:lnB>
                    <a:solidFill>
                      <a:srgbClr val="22302C">
                        <a:alpha val="100000"/>
                      </a:srgbClr>
                    </a:solidFill>
                  </a:tcPr>
                </a:tc>
                <a:tc>
                  <a:txBody>
                    <a:bodyPr rtlCol="0"/>
                    <a:lstStyle/>
                    <a:p>
                      <a:pPr marL="0" indent="0" algn="ctr">
                        <a:lnSpc>
                          <a:spcPct val="100000"/>
                        </a:lnSpc>
                        <a:defRPr/>
                      </a:pPr>
                      <a:r>
                        <a:rPr lang="en-US" sz="125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吊牌供应商（我方）</a:t>
                      </a:r>
                      <a:endParaRPr lang="en-US" sz="1100"/>
                    </a:p>
                  </a:txBody>
                  <a:tcPr marL="101600" marR="101600" marT="95250" marB="95250" anchor="t" anchorCtr="0">
                    <a:lnL>
                      <a:noFill/>
                    </a:lnL>
                    <a:lnR>
                      <a:noFill/>
                    </a:lnR>
                    <a:lnT>
                      <a:noFill/>
                    </a:lnT>
                    <a:lnB>
                      <a:noFill/>
                    </a:lnB>
                    <a:solidFill>
                      <a:srgbClr val="C05A2E">
                        <a:alpha val="100000"/>
                      </a:srgbClr>
                    </a:solidFill>
                  </a:tcPr>
                </a:tc>
              </a:tr>
              <a:tr h="4572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多语言标签文本</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提供最终文本，确保翻译与法律准确</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按确认稿排版印制；不翻译、不做法律审核</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回收标志方案与图稿</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确认目的国方案与图稿</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按确认图稿印制或预留位置</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重金属检测报告</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用于技术文档与 DoC 编制</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提供纸基 / 油墨 / 替塑油的 PPWR 四项报告</a:t>
                      </a:r>
                      <a:endParaRPr lang="en-US" sz="1100"/>
                    </a:p>
                  </a:txBody>
                  <a:tcPr marL="101600" marR="101600" marT="101600" marB="101600" anchor="t" anchorCtr="0">
                    <a:lnL>
                      <a:noFill/>
                    </a:lnL>
                    <a:lnR>
                      <a:noFill/>
                    </a:lnR>
                    <a:lnT>
                      <a:noFill/>
                    </a:lnT>
                    <a:lnB>
                      <a:noFill/>
                    </a:lnB>
                    <a:noFill/>
                  </a:tcPr>
                </a:tc>
              </a:tr>
              <a:tr h="5715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物料清单与上游声明</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归档用于注册与 DoC</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提供并整合；上游声明原样转交，不独立验证其真实性</a:t>
                      </a:r>
                      <a:endParaRPr lang="en-US" sz="1100"/>
                    </a:p>
                  </a:txBody>
                  <a:tcPr marL="101600" marR="101600" marT="101600" marB="101600" anchor="t" anchorCtr="0">
                    <a:lnL>
                      <a:noFill/>
                    </a:lnL>
                    <a:lnR>
                      <a:noFill/>
                    </a:lnR>
                    <a:lnT>
                      <a:noFill/>
                    </a:lnT>
                    <a:lnB>
                      <a:noFill/>
                    </a:lnB>
                    <a:noFill/>
                  </a:tcPr>
                </a:tc>
              </a:tr>
              <a:tr h="622300">
                <a:tc>
                  <a:txBody>
                    <a:bodyPr rtlCol="0"/>
                    <a:lstStyle/>
                    <a:p>
                      <a:pPr marL="0" indent="0" algn="ctr">
                        <a:lnSpc>
                          <a:spcPct val="100000"/>
                        </a:lnSpc>
                        <a:defRPr/>
                      </a:pPr>
                      <a:r>
                        <a:rPr lang="en-US" sz="11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吊粒（塑料吊粒）</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指定厂家供应时，提供 / 归集吊粒检测报告与材质声明</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我方供应则出报告；指定厂家供应时，</a:t>
                      </a:r>
                      <a:r>
                        <a:rPr lang="zh-CN" alt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我方</a:t>
                      </a: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不担责</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回收设计说明</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用于品牌方合规评估</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提供结构说明与可回收性提示</a:t>
                      </a:r>
                      <a:endParaRPr lang="en-US" sz="1100"/>
                    </a:p>
                  </a:txBody>
                  <a:tcPr marL="101600" marR="101600" marT="101600" marB="101600" anchor="t" anchorCtr="0">
                    <a:lnL>
                      <a:noFill/>
                    </a:lnL>
                    <a:lnR>
                      <a:noFill/>
                    </a:lnR>
                    <a:lnT>
                      <a:noFill/>
                    </a:lnT>
                    <a:lnB>
                      <a:noFill/>
                    </a:lnB>
                    <a:noFill/>
                  </a:tcPr>
                </a:tc>
              </a:tr>
              <a:tr h="4572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EPR / 授权代表 / DoC</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AA4628"/>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品牌方或其授权代表承担并签发</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787C76"/>
                          </a:solidFill>
                          <a:latin typeface="Noto Sans SC" panose="020B0200000000000000" charset="-122"/>
                          <a:ea typeface="Noto Sans SC" panose="020B0200000000000000" charset="-122"/>
                          <a:cs typeface="Noto Sans SC" panose="020B0200000000000000" charset="-122"/>
                          <a:sym typeface="Noto Sans SC" panose="020B0200000000000000" charset="-122"/>
                        </a:rPr>
                        <a:t>不承担、不签发</a:t>
                      </a:r>
                      <a:endParaRPr lang="en-US" sz="1100"/>
                    </a:p>
                  </a:txBody>
                  <a:tcPr marL="101600" marR="101600" marT="101600" marB="101600" anchor="t" anchorCtr="0">
                    <a:lnL>
                      <a:noFill/>
                    </a:lnL>
                    <a:lnR>
                      <a:noFill/>
                    </a:lnR>
                    <a:lnT>
                      <a:noFill/>
                    </a:lnT>
                    <a:lnB>
                      <a:noFill/>
                    </a:lnB>
                    <a:noFill/>
                  </a:tcPr>
                </a:tc>
              </a:tr>
              <a:tr h="482600">
                <a:tc>
                  <a:txBody>
                    <a:bodyPr rtlCol="0"/>
                    <a:lstStyle/>
                    <a:p>
                      <a:pPr marL="0" indent="0" algn="ctr">
                        <a:lnSpc>
                          <a:spcPct val="100000"/>
                        </a:lnSpc>
                        <a:defRPr/>
                      </a:pPr>
                      <a:r>
                        <a:rPr lang="en-US" sz="11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市场投放最终责任</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AA4628"/>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品牌方承担</a:t>
                      </a:r>
                      <a:endParaRPr lang="en-US" sz="1100"/>
                    </a:p>
                  </a:txBody>
                  <a:tcPr marL="101600" marR="101600" marT="101600" marB="101600" anchor="t" anchorCtr="0">
                    <a:lnL>
                      <a:noFill/>
                    </a:lnL>
                    <a:lnR>
                      <a:noFill/>
                    </a:lnR>
                    <a:lnT>
                      <a:noFill/>
                    </a:lnT>
                    <a:lnB>
                      <a:noFill/>
                    </a:lnB>
                    <a:noFill/>
                  </a:tcPr>
                </a:tc>
                <a:tc>
                  <a:txBody>
                    <a:bodyPr rtlCol="0"/>
                    <a:lstStyle/>
                    <a:p>
                      <a:pPr marL="0" indent="0" algn="ctr">
                        <a:lnSpc>
                          <a:spcPct val="104000"/>
                        </a:lnSpc>
                        <a:defRPr/>
                      </a:pPr>
                      <a:r>
                        <a:rPr lang="en-US" sz="1100" b="0" i="0" u="none" strike="noStrike">
                          <a:solidFill>
                            <a:srgbClr val="787C76"/>
                          </a:solidFill>
                          <a:latin typeface="Noto Sans SC" panose="020B0200000000000000" charset="-122"/>
                          <a:ea typeface="Noto Sans SC" panose="020B0200000000000000" charset="-122"/>
                          <a:cs typeface="Noto Sans SC" panose="020B0200000000000000" charset="-122"/>
                          <a:sym typeface="Noto Sans SC" panose="020B0200000000000000" charset="-122"/>
                        </a:rPr>
                        <a:t>不承担</a:t>
                      </a:r>
                      <a:endParaRPr lang="en-US" sz="1100"/>
                    </a:p>
                  </a:txBody>
                  <a:tcPr marL="101600" marR="101600" marT="101600" marB="101600" anchor="t" anchorCtr="0">
                    <a:lnL>
                      <a:noFill/>
                    </a:lnL>
                    <a:lnR>
                      <a:noFill/>
                    </a:lnR>
                    <a:lnT>
                      <a:noFill/>
                    </a:lnT>
                    <a:lnB>
                      <a:noFill/>
                    </a:lnB>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604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08　责任声明 · 可直接用于合同附件</a:t>
            </a:r>
            <a:endParaRPr lang="en-US" sz="1100"/>
          </a:p>
        </p:txBody>
      </p:sp>
      <p:sp>
        <p:nvSpPr>
          <p:cNvPr id="3" name="AutoShape 3"/>
          <p:cNvSpPr txBox="1"/>
          <p:nvPr/>
        </p:nvSpPr>
        <p:spPr>
          <a:xfrm>
            <a:off x="1016000" y="1041400"/>
            <a:ext cx="1016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3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责任声明原文，建议纳入销售合同附件</a:t>
            </a:r>
            <a:endParaRPr lang="en-US" sz="1100"/>
          </a:p>
        </p:txBody>
      </p:sp>
      <p:sp>
        <p:nvSpPr>
          <p:cNvPr id="4" name="AutoShape 4"/>
          <p:cNvSpPr/>
          <p:nvPr/>
        </p:nvSpPr>
        <p:spPr>
          <a:xfrm>
            <a:off x="1016000" y="1778000"/>
            <a:ext cx="76200" cy="2489200"/>
          </a:xfrm>
          <a:prstGeom prst="roundRect">
            <a:avLst>
              <a:gd name="adj" fmla="val 0"/>
            </a:avLst>
          </a:prstGeom>
          <a:solidFill>
            <a:srgbClr val="C05A2E">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txBox="1"/>
          <p:nvPr/>
        </p:nvSpPr>
        <p:spPr>
          <a:xfrm>
            <a:off x="1371600" y="1752600"/>
            <a:ext cx="9804400" cy="24892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多语言标签文本、回收标志图稿及目的国合规方案由品牌方或其授权代表提供并最终确认。我方依据经确认的图稿和文本进行排版印制，不承担翻译准确性、标签内容法律合规性及各国 EPR 注册、授权代表指定和 DoC 签发义务。</a:t>
            </a:r>
            <a:endParaRPr lang="en-US" sz="1100"/>
          </a:p>
          <a:p>
            <a:pPr marL="0" indent="0" algn="l">
              <a:lnSpc>
                <a:spcPct val="133000"/>
              </a:lnSpc>
            </a:pPr>
            <a:r>
              <a:rPr lang="en-US" sz="1300" b="0"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我方数据包仅覆盖吊牌（包装）部分，供编制吊牌相关技术文档与符合性声明之用，</a:t>
            </a:r>
            <a:r>
              <a:rPr lang="en-US" sz="1300" b="1"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不覆盖服装产品本身的 DoC</a:t>
            </a:r>
            <a:r>
              <a:rPr lang="en-US" sz="1300" b="0"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。上游材料声明由我方整合后原样转交，不独立验证上游供应商原始数据的真实性。</a:t>
            </a:r>
            <a:endParaRPr lang="en-US" sz="1300" b="0"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33000"/>
              </a:lnSpc>
            </a:pPr>
            <a:r>
              <a:rPr lang="en-US" sz="1300" b="1"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吊粒等由品牌方指定第三方厂家供应的部件</a:t>
            </a:r>
            <a:r>
              <a:rPr lang="en-US" sz="1300" b="0"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，其 PPWR 检测报告与材质声明由品牌方或其指定供应商负责归集；我方仅按样装配，不承担该等部件的合规责任。</a:t>
            </a:r>
            <a:endParaRPr lang="en-US" sz="1300" b="0" i="0" u="none" strike="noStrike">
              <a:solidFill>
                <a:srgbClr val="2A2E2B"/>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6" name="AutoShape 6"/>
          <p:cNvSpPr/>
          <p:nvPr/>
        </p:nvSpPr>
        <p:spPr>
          <a:xfrm>
            <a:off x="1016000" y="4368800"/>
            <a:ext cx="10160000" cy="1524000"/>
          </a:xfrm>
          <a:prstGeom prst="roundRect">
            <a:avLst>
              <a:gd name="adj" fmla="val 0"/>
            </a:avLst>
          </a:prstGeom>
          <a:solidFill>
            <a:srgbClr val="22302C">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txBox="1"/>
          <p:nvPr/>
        </p:nvSpPr>
        <p:spPr>
          <a:xfrm>
            <a:off x="1320800" y="4622800"/>
            <a:ext cx="95504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6F2EA"/>
                </a:solidFill>
                <a:latin typeface="Noto Sans SC" panose="020B0200000000000000" charset="-122"/>
                <a:ea typeface="Noto Sans SC" panose="020B0200000000000000" charset="-122"/>
                <a:cs typeface="Noto Sans SC" panose="020B0200000000000000" charset="-122"/>
                <a:sym typeface="Noto Sans SC" panose="020B0200000000000000" charset="-122"/>
              </a:rPr>
              <a:t>签样确认与资料留存</a:t>
            </a:r>
            <a:endParaRPr lang="en-US" sz="1100"/>
          </a:p>
        </p:txBody>
      </p:sp>
      <p:sp>
        <p:nvSpPr>
          <p:cNvPr id="8" name="AutoShape 8"/>
          <p:cNvSpPr txBox="1"/>
          <p:nvPr/>
        </p:nvSpPr>
        <p:spPr>
          <a:xfrm>
            <a:off x="1320800" y="5003800"/>
            <a:ext cx="95504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9000"/>
              </a:lnSpc>
              <a:defRPr/>
            </a:pPr>
            <a:r>
              <a:rPr lang="en-US" sz="12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品牌方收到打样后 5 个工作日内完成书面确认；逾期无书面异议视为认可该版本，我方据此安排量产。每批签样记录、检测报告与订单台账，自该批次产品投放欧盟市场之日起归档保存至少 5 年，用于监管追溯。</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604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09　我方交付物</a:t>
            </a:r>
            <a:endParaRPr lang="en-US" sz="1100"/>
          </a:p>
        </p:txBody>
      </p:sp>
      <p:sp>
        <p:nvSpPr>
          <p:cNvPr id="3" name="AutoShape 3"/>
          <p:cNvSpPr txBox="1"/>
          <p:nvPr/>
        </p:nvSpPr>
        <p:spPr>
          <a:xfrm>
            <a:off x="1016000" y="1041400"/>
            <a:ext cx="1016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3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一套欧盟通用数据包 + 按目的国定制的物理吊牌</a:t>
            </a:r>
            <a:endParaRPr lang="en-US" sz="1100"/>
          </a:p>
        </p:txBody>
      </p:sp>
      <p:sp>
        <p:nvSpPr>
          <p:cNvPr id="4" name="AutoShape 4"/>
          <p:cNvSpPr txBox="1"/>
          <p:nvPr/>
        </p:nvSpPr>
        <p:spPr>
          <a:xfrm>
            <a:off x="1016000" y="19050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A · 合规数据包（欧盟通用）</a:t>
            </a:r>
            <a:endParaRPr lang="en-US" sz="1100"/>
          </a:p>
        </p:txBody>
      </p:sp>
      <p:cxnSp>
        <p:nvCxnSpPr>
          <p:cNvPr id="5" name="Connector 5"/>
          <p:cNvCxnSpPr/>
          <p:nvPr/>
        </p:nvCxnSpPr>
        <p:spPr>
          <a:xfrm rot="-9291">
            <a:off x="1016009" y="2330450"/>
            <a:ext cx="4699000" cy="12700"/>
          </a:xfrm>
          <a:prstGeom prst="straightConnector1">
            <a:avLst/>
          </a:prstGeom>
          <a:solidFill>
            <a:srgbClr val="DEE0E3">
              <a:alpha val="100000"/>
            </a:srgbClr>
          </a:solidFill>
          <a:ln w="25400" cap="flat" cmpd="sng">
            <a:solidFill>
              <a:srgbClr val="C05A2E">
                <a:alpha val="100000"/>
              </a:srgbClr>
            </a:solidFill>
            <a:prstDash val="solid"/>
            <a:round/>
            <a:headEnd type="none" w="lg" len="lg"/>
            <a:tailEnd type="none" w="lg" len="lg"/>
          </a:ln>
        </p:spPr>
      </p:cxnSp>
      <p:sp>
        <p:nvSpPr>
          <p:cNvPr id="6" name="AutoShape 6"/>
          <p:cNvSpPr txBox="1"/>
          <p:nvPr/>
        </p:nvSpPr>
        <p:spPr>
          <a:xfrm>
            <a:off x="1016000" y="2489200"/>
            <a:ext cx="4953000" cy="3048000"/>
          </a:xfrm>
          <a:prstGeom prst="rect">
            <a:avLst/>
          </a:prstGeom>
          <a:noFill/>
          <a:ln w="12700" cap="flat" cmpd="sng">
            <a:noFill/>
            <a:prstDash val="solid"/>
            <a:round/>
          </a:ln>
        </p:spPr>
        <p:txBody>
          <a:bodyPr vert="horz" wrap="square" lIns="0" tIns="0" rIns="0" bIns="0" rtlCol="0" anchor="ctr" anchorCtr="0"/>
          <a:lstStyle/>
          <a:p>
            <a:pPr marL="0" indent="0" algn="l">
              <a:lnSpc>
                <a:spcPct val="154000"/>
              </a:lnSpc>
              <a:defRPr/>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　四项重金属检测报告（按均质材料）</a:t>
            </a:r>
            <a:endParaRPr lang="en-US" sz="1100"/>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2　完整物料清单与材质声明</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3　上游油墨 / 胶黏剂 / 覆膜合规声明</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4　回收设计说明（含特殊工艺风险提示）</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5　订单台账与签样记录归档</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txBox="1"/>
          <p:nvPr/>
        </p:nvSpPr>
        <p:spPr>
          <a:xfrm>
            <a:off x="6350000" y="19050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B · 合规物理吊牌（按国定制）</a:t>
            </a:r>
            <a:endParaRPr lang="en-US" sz="1100"/>
          </a:p>
        </p:txBody>
      </p:sp>
      <p:cxnSp>
        <p:nvCxnSpPr>
          <p:cNvPr id="8" name="Connector 8"/>
          <p:cNvCxnSpPr/>
          <p:nvPr/>
        </p:nvCxnSpPr>
        <p:spPr>
          <a:xfrm rot="-9291">
            <a:off x="6350009" y="2330450"/>
            <a:ext cx="4699000" cy="12700"/>
          </a:xfrm>
          <a:prstGeom prst="straightConnector1">
            <a:avLst/>
          </a:prstGeom>
          <a:solidFill>
            <a:srgbClr val="DEE0E3">
              <a:alpha val="100000"/>
            </a:srgbClr>
          </a:solidFill>
          <a:ln w="25400" cap="flat" cmpd="sng">
            <a:solidFill>
              <a:srgbClr val="C05A2E">
                <a:alpha val="100000"/>
              </a:srgbClr>
            </a:solidFill>
            <a:prstDash val="solid"/>
            <a:round/>
            <a:headEnd type="none" w="lg" len="lg"/>
            <a:tailEnd type="none" w="lg" len="lg"/>
          </a:ln>
        </p:spPr>
      </p:cxnSp>
      <p:sp>
        <p:nvSpPr>
          <p:cNvPr id="9" name="AutoShape 9"/>
          <p:cNvSpPr txBox="1"/>
          <p:nvPr/>
        </p:nvSpPr>
        <p:spPr>
          <a:xfrm>
            <a:off x="6350000" y="2489200"/>
            <a:ext cx="4826000" cy="3048000"/>
          </a:xfrm>
          <a:prstGeom prst="rect">
            <a:avLst/>
          </a:prstGeom>
          <a:noFill/>
          <a:ln w="12700" cap="flat" cmpd="sng">
            <a:noFill/>
            <a:prstDash val="solid"/>
            <a:round/>
          </a:ln>
        </p:spPr>
        <p:txBody>
          <a:bodyPr vert="horz" wrap="square" lIns="0" tIns="0" rIns="0" bIns="0" rtlCol="0" anchor="ctr" anchorCtr="0"/>
          <a:lstStyle/>
          <a:p>
            <a:pPr marL="0" indent="0" algn="l">
              <a:lnSpc>
                <a:spcPct val="154000"/>
              </a:lnSpc>
              <a:defRPr/>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1　按确认图稿印制多语言标签文本</a:t>
            </a:r>
            <a:endParaRPr lang="en-US" sz="1100"/>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2　按确认图稿印制目的国回收标志或预留位置</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3　优先单一材质、易回收结构</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4000"/>
              </a:lnSpc>
            </a:pPr>
            <a:r>
              <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4　白底黑字清晰可读，不以易脱落贴纸替代强制标志</a:t>
            </a:r>
            <a:endParaRPr lang="en-US" sz="13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txBox="1"/>
          <p:nvPr/>
        </p:nvSpPr>
        <p:spPr>
          <a:xfrm>
            <a:off x="1016000" y="5842000"/>
            <a:ext cx="1016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785A3C"/>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数据包用途：品牌方技术文档、DoC 编制、平台审核与海关追溯；报告欧盟通用，无需逐国复测。</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604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10　执行流程与交付清单</a:t>
            </a:r>
            <a:endParaRPr lang="en-US" sz="1100"/>
          </a:p>
        </p:txBody>
      </p:sp>
      <p:sp>
        <p:nvSpPr>
          <p:cNvPr id="3" name="AutoShape 3"/>
          <p:cNvSpPr txBox="1"/>
          <p:nvPr/>
        </p:nvSpPr>
        <p:spPr>
          <a:xfrm>
            <a:off x="1016000" y="1041400"/>
            <a:ext cx="1016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3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六步完成交付，每批留痕可追溯</a:t>
            </a:r>
            <a:endParaRPr lang="en-US" sz="1100"/>
          </a:p>
        </p:txBody>
      </p:sp>
      <p:sp>
        <p:nvSpPr>
          <p:cNvPr id="4" name="AutoShape 4"/>
          <p:cNvSpPr txBox="1"/>
          <p:nvPr/>
        </p:nvSpPr>
        <p:spPr>
          <a:xfrm>
            <a:off x="1016000" y="1854200"/>
            <a:ext cx="4826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执行流程</a:t>
            </a:r>
            <a:endParaRPr lang="en-US" sz="1100"/>
          </a:p>
        </p:txBody>
      </p:sp>
      <p:sp>
        <p:nvSpPr>
          <p:cNvPr id="5" name="AutoShape 5"/>
          <p:cNvSpPr txBox="1"/>
          <p:nvPr/>
        </p:nvSpPr>
        <p:spPr>
          <a:xfrm>
            <a:off x="1016000" y="2336800"/>
            <a:ext cx="5334000" cy="3683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2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1　</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服装厂提供目的国清单与品牌图稿要求</a:t>
            </a:r>
            <a:endParaRPr lang="en-US" sz="1100"/>
          </a:p>
          <a:p>
            <a:pPr marL="0" indent="0" algn="l">
              <a:lnSpc>
                <a:spcPct val="142000"/>
              </a:lnSpc>
            </a:pPr>
            <a:r>
              <a:rPr lang="en-US" sz="12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2　</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我方按目的国拆解语言 + 标志组合方案</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2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3　</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提供重金属报告、物料清单与上游声明</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2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4　</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打样，品牌方 / 服装厂签样确认文本与图稿</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2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5　</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量产并随货提供合规数据包</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42000"/>
              </a:lnSpc>
            </a:pPr>
            <a:r>
              <a:rPr lang="en-US" sz="1250" b="1"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6　</a:t>
            </a: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台账归档，支持各国注册与追溯</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6" name="Connector 6"/>
          <p:cNvCxnSpPr/>
          <p:nvPr/>
        </p:nvCxnSpPr>
        <p:spPr>
          <a:xfrm rot="5388910">
            <a:off x="4889500" y="3867160"/>
            <a:ext cx="3937000" cy="12700"/>
          </a:xfrm>
          <a:prstGeom prst="straightConnector1">
            <a:avLst/>
          </a:prstGeom>
          <a:solidFill>
            <a:srgbClr val="DEE0E3">
              <a:alpha val="100000"/>
            </a:srgbClr>
          </a:solidFill>
          <a:ln w="12700" cap="flat" cmpd="sng">
            <a:solidFill>
              <a:srgbClr val="D6CEBE">
                <a:alpha val="100000"/>
              </a:srgbClr>
            </a:solidFill>
            <a:prstDash val="solid"/>
            <a:round/>
            <a:headEnd type="none" w="med" len="med"/>
            <a:tailEnd type="none" w="med" len="med"/>
          </a:ln>
        </p:spPr>
      </p:cxnSp>
      <p:sp>
        <p:nvSpPr>
          <p:cNvPr id="7" name="AutoShape 7"/>
          <p:cNvSpPr txBox="1"/>
          <p:nvPr/>
        </p:nvSpPr>
        <p:spPr>
          <a:xfrm>
            <a:off x="7239000" y="1854200"/>
            <a:ext cx="3937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交付清单（每批核对）</a:t>
            </a:r>
            <a:endParaRPr lang="en-US" sz="1100"/>
          </a:p>
        </p:txBody>
      </p:sp>
      <p:sp>
        <p:nvSpPr>
          <p:cNvPr id="8" name="AutoShape 8"/>
          <p:cNvSpPr txBox="1"/>
          <p:nvPr/>
        </p:nvSpPr>
        <p:spPr>
          <a:xfrm>
            <a:off x="7239000" y="2336800"/>
            <a:ext cx="4064000" cy="3683000"/>
          </a:xfrm>
          <a:prstGeom prst="rect">
            <a:avLst/>
          </a:prstGeom>
          <a:noFill/>
          <a:ln w="12700" cap="flat" cmpd="sng">
            <a:noFill/>
            <a:prstDash val="solid"/>
            <a:round/>
          </a:ln>
        </p:spPr>
        <p:txBody>
          <a:bodyPr vert="horz" wrap="square" lIns="0" tIns="0" rIns="0" bIns="0" rtlCol="0" anchor="ctr" anchorCtr="0"/>
          <a:lstStyle/>
          <a:p>
            <a:pPr marL="0" indent="0" algn="l">
              <a:lnSpc>
                <a:spcPct val="13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重金属检测报告（欧盟通用）</a:t>
            </a:r>
            <a:endParaRPr lang="en-US" sz="1100"/>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物料清单与材质声明</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上游油墨 / 胶水 / 覆膜合规声明</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回收设计说明</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逐国标志确认稿（法 / 意 / 西 / 德等）</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逐国语言版本确认稿</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签样确认记录</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35000"/>
              </a:lnSpc>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　订单台账归档</a:t>
            </a:r>
            <a:endPar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2EA">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60400"/>
            <a:ext cx="508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C05A2E"/>
                </a:solidFill>
                <a:latin typeface="Noto Sans SC" panose="020B0200000000000000" charset="-122"/>
                <a:ea typeface="Noto Sans SC" panose="020B0200000000000000" charset="-122"/>
                <a:cs typeface="Noto Sans SC" panose="020B0200000000000000" charset="-122"/>
                <a:sym typeface="Noto Sans SC" panose="020B0200000000000000" charset="-122"/>
              </a:rPr>
              <a:t>11　常见问题</a:t>
            </a:r>
            <a:endParaRPr lang="en-US" sz="1100"/>
          </a:p>
        </p:txBody>
      </p:sp>
      <p:sp>
        <p:nvSpPr>
          <p:cNvPr id="3" name="AutoShape 3"/>
          <p:cNvSpPr txBox="1"/>
          <p:nvPr/>
        </p:nvSpPr>
        <p:spPr>
          <a:xfrm>
            <a:off x="1016000" y="1041400"/>
            <a:ext cx="1016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300" b="1" i="0" u="none" strike="noStrike">
                <a:solidFill>
                  <a:srgbClr val="22302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五个高频问题，一次说清</a:t>
            </a:r>
            <a:endParaRPr lang="en-US" sz="1100"/>
          </a:p>
        </p:txBody>
      </p:sp>
      <p:sp>
        <p:nvSpPr>
          <p:cNvPr id="4" name="AutoShape 4"/>
          <p:cNvSpPr txBox="1"/>
          <p:nvPr/>
        </p:nvSpPr>
        <p:spPr>
          <a:xfrm>
            <a:off x="1016000" y="1905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Q1　同一批吊牌能同时发德国和法国吗？</a:t>
            </a:r>
            <a:endParaRPr lang="en-US" sz="1100"/>
          </a:p>
        </p:txBody>
      </p:sp>
      <p:sp>
        <p:nvSpPr>
          <p:cNvPr id="5" name="AutoShape 5"/>
          <p:cNvSpPr txBox="1"/>
          <p:nvPr/>
        </p:nvSpPr>
        <p:spPr>
          <a:xfrm>
            <a:off x="1016000" y="2438400"/>
            <a:ext cx="48895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材质与重金属数据可通用，但语言和标志必须分开：法国需法语 + Triman，德国需德语且不强制标志。建议按目的国分版本。</a:t>
            </a:r>
            <a:endParaRPr lang="en-US" sz="1100"/>
          </a:p>
        </p:txBody>
      </p:sp>
      <p:sp>
        <p:nvSpPr>
          <p:cNvPr id="6" name="AutoShape 6"/>
          <p:cNvSpPr txBox="1"/>
          <p:nvPr/>
        </p:nvSpPr>
        <p:spPr>
          <a:xfrm>
            <a:off x="1016000" y="33274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Q2　各国回收标志能互相套用吗？</a:t>
            </a:r>
            <a:endParaRPr lang="en-US" sz="1100"/>
          </a:p>
        </p:txBody>
      </p:sp>
      <p:sp>
        <p:nvSpPr>
          <p:cNvPr id="7" name="AutoShape 7"/>
          <p:cNvSpPr txBox="1"/>
          <p:nvPr/>
        </p:nvSpPr>
        <p:spPr>
          <a:xfrm>
            <a:off x="1016000" y="3860800"/>
            <a:ext cx="48895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不能。意大利是 PAP 材料编码 + 意语说明，西班牙有自己的分类指示，Punto Verde 已转自愿，不能拿法国 Triman 套用。</a:t>
            </a:r>
            <a:endParaRPr lang="en-US" sz="1100"/>
          </a:p>
        </p:txBody>
      </p:sp>
      <p:sp>
        <p:nvSpPr>
          <p:cNvPr id="8" name="AutoShape 8"/>
          <p:cNvSpPr txBox="1"/>
          <p:nvPr/>
        </p:nvSpPr>
        <p:spPr>
          <a:xfrm>
            <a:off x="1016000" y="47498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Q3　RoHS / REACH 报告能替代 PPWR 吗？</a:t>
            </a:r>
            <a:endParaRPr lang="en-US" sz="1100"/>
          </a:p>
        </p:txBody>
      </p:sp>
      <p:sp>
        <p:nvSpPr>
          <p:cNvPr id="9" name="AutoShape 9"/>
          <p:cNvSpPr txBox="1"/>
          <p:nvPr/>
        </p:nvSpPr>
        <p:spPr>
          <a:xfrm>
            <a:off x="1016000" y="5283200"/>
            <a:ext cx="48895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不能。测试逻辑与限值不同，须按均质材料检测四项重金属总和。</a:t>
            </a:r>
            <a:endParaRPr lang="en-US" sz="1100"/>
          </a:p>
        </p:txBody>
      </p:sp>
      <p:sp>
        <p:nvSpPr>
          <p:cNvPr id="10" name="AutoShape 10"/>
          <p:cNvSpPr txBox="1"/>
          <p:nvPr/>
        </p:nvSpPr>
        <p:spPr>
          <a:xfrm>
            <a:off x="6350000" y="19050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Q4　EPR 注册号要印在吊牌上吗？</a:t>
            </a:r>
            <a:endParaRPr lang="en-US" sz="1100"/>
          </a:p>
        </p:txBody>
      </p:sp>
      <p:sp>
        <p:nvSpPr>
          <p:cNvPr id="11" name="AutoShape 11"/>
          <p:cNvSpPr txBox="1"/>
          <p:nvPr/>
        </p:nvSpPr>
        <p:spPr>
          <a:xfrm>
            <a:off x="6350000" y="2438400"/>
            <a:ext cx="4826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通常不需印在吊牌上，但部分国家要求注册号出现在发票或随附文件中。我方提供准确物料与重量数据，注册号由品牌方自行管理。</a:t>
            </a:r>
            <a:endParaRPr lang="en-US" sz="1100"/>
          </a:p>
        </p:txBody>
      </p:sp>
      <p:sp>
        <p:nvSpPr>
          <p:cNvPr id="12" name="AutoShape 12"/>
          <p:cNvSpPr txBox="1"/>
          <p:nvPr/>
        </p:nvSpPr>
        <p:spPr>
          <a:xfrm>
            <a:off x="6350000" y="33274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Q5　多语言翻译由谁负责？</a:t>
            </a:r>
            <a:endParaRPr lang="en-US" sz="1100"/>
          </a:p>
        </p:txBody>
      </p:sp>
      <p:sp>
        <p:nvSpPr>
          <p:cNvPr id="13" name="AutoShape 13"/>
          <p:cNvSpPr txBox="1"/>
          <p:nvPr/>
        </p:nvSpPr>
        <p:spPr>
          <a:xfrm>
            <a:off x="6350000" y="3860800"/>
            <a:ext cx="4826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由品牌方或其授权代表负责。我方按确认稿印制，不自行翻译、不做法律审核；发现明显缺项会书面提醒。</a:t>
            </a:r>
            <a:endParaRPr lang="en-US" sz="1100"/>
          </a:p>
        </p:txBody>
      </p:sp>
      <p:sp>
        <p:nvSpPr>
          <p:cNvPr id="14" name="AutoShape 14"/>
          <p:cNvSpPr txBox="1"/>
          <p:nvPr/>
        </p:nvSpPr>
        <p:spPr>
          <a:xfrm>
            <a:off x="6350000" y="47498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50" b="1" i="0" u="none" strike="noStrike">
                <a:solidFill>
                  <a:srgbClr val="22302C"/>
                </a:solidFill>
                <a:latin typeface="Noto Sans SC" panose="020B0200000000000000" charset="-122"/>
                <a:ea typeface="Noto Sans SC" panose="020B0200000000000000" charset="-122"/>
                <a:cs typeface="Noto Sans SC" panose="020B0200000000000000" charset="-122"/>
                <a:sym typeface="Noto Sans SC" panose="020B0200000000000000" charset="-122"/>
              </a:rPr>
              <a:t>Q6　数据包保存多久？</a:t>
            </a:r>
            <a:endParaRPr lang="en-US" sz="1100"/>
          </a:p>
        </p:txBody>
      </p:sp>
      <p:sp>
        <p:nvSpPr>
          <p:cNvPr id="15" name="AutoShape 15"/>
          <p:cNvSpPr txBox="1"/>
          <p:nvPr/>
        </p:nvSpPr>
        <p:spPr>
          <a:xfrm>
            <a:off x="6350000" y="5283200"/>
            <a:ext cx="4826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50" b="0" i="0" u="none" strike="noStrike">
                <a:solidFill>
                  <a:srgbClr val="2A2E2B"/>
                </a:solidFill>
                <a:latin typeface="Noto Sans SC" panose="020B0200000000000000" charset="-122"/>
                <a:ea typeface="Noto Sans SC" panose="020B0200000000000000" charset="-122"/>
                <a:cs typeface="Noto Sans SC" panose="020B0200000000000000" charset="-122"/>
                <a:sym typeface="Noto Sans SC" panose="020B0200000000000000" charset="-122"/>
              </a:rPr>
              <a:t>每批订单资料自该批次产品投放欧盟市场之日起至少保存 5 年，供监管追溯。</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2302C">
            <a:alpha val="100000"/>
          </a:srgbClr>
        </a:solidFill>
        <a:effectLst/>
      </p:bgPr>
    </p:bg>
    <p:spTree>
      <p:nvGrpSpPr>
        <p:cNvPr id="1" name=""/>
        <p:cNvGrpSpPr/>
        <p:nvPr/>
      </p:nvGrpSpPr>
      <p:grpSpPr>
        <a:xfrm>
          <a:off x="0" y="0"/>
          <a:ext cx="0" cy="0"/>
          <a:chOff x="0" y="0"/>
          <a:chExt cx="0" cy="0"/>
        </a:xfrm>
      </p:grpSpPr>
      <p:cxnSp>
        <p:nvCxnSpPr>
          <p:cNvPr id="2" name="Connector 2"/>
          <p:cNvCxnSpPr/>
          <p:nvPr/>
        </p:nvCxnSpPr>
        <p:spPr>
          <a:xfrm rot="-49107">
            <a:off x="1016045" y="1212850"/>
            <a:ext cx="889000" cy="12700"/>
          </a:xfrm>
          <a:prstGeom prst="straightConnector1">
            <a:avLst/>
          </a:prstGeom>
          <a:solidFill>
            <a:srgbClr val="DEE0E3">
              <a:alpha val="100000"/>
            </a:srgbClr>
          </a:solidFill>
          <a:ln w="38100" cap="flat" cmpd="sng">
            <a:solidFill>
              <a:srgbClr val="C05A2E">
                <a:alpha val="100000"/>
              </a:srgbClr>
            </a:solidFill>
            <a:prstDash val="solid"/>
            <a:round/>
            <a:headEnd type="none" w="lg" len="lg"/>
            <a:tailEnd type="none" w="lg" len="lg"/>
          </a:ln>
        </p:spPr>
      </p:cxnSp>
      <p:sp>
        <p:nvSpPr>
          <p:cNvPr id="3" name="AutoShape 3"/>
          <p:cNvSpPr txBox="1"/>
          <p:nvPr/>
        </p:nvSpPr>
        <p:spPr>
          <a:xfrm>
            <a:off x="1016000" y="1473200"/>
            <a:ext cx="10160000" cy="711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400" b="1" i="0" u="none" strike="noStrike">
                <a:solidFill>
                  <a:srgbClr val="F6F2E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按稿印制 · 资料齐备 · 边界清晰</a:t>
            </a:r>
            <a:endParaRPr lang="en-US" sz="1100"/>
          </a:p>
        </p:txBody>
      </p:sp>
      <p:sp>
        <p:nvSpPr>
          <p:cNvPr id="4" name="AutoShape 4"/>
          <p:cNvSpPr txBox="1"/>
          <p:nvPr/>
        </p:nvSpPr>
        <p:spPr>
          <a:xfrm>
            <a:off x="1016000" y="2616200"/>
            <a:ext cx="10160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 我方交付一套欧盟通用的重金属检测与物料数据包，报告各国通用。</a:t>
            </a:r>
            <a:endParaRPr lang="en-US" sz="1100"/>
          </a:p>
          <a:p>
            <a:pPr marL="0" indent="0" algn="l">
              <a:lnSpc>
                <a:spcPct val="158000"/>
              </a:lnSpc>
            </a:pPr>
            <a:r>
              <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 我方按品牌方确认稿印制多语言标签文本与目的国回收标志。</a:t>
            </a:r>
            <a:endPar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8000"/>
              </a:lnSpc>
            </a:pPr>
            <a:r>
              <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 多语言文本、标志方案、EPR 注册与 DoC 签发由</a:t>
            </a:r>
            <a:r>
              <a:rPr lang="zh-CN" alt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贵司（</a:t>
            </a:r>
            <a:r>
              <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品牌方</a:t>
            </a:r>
            <a:r>
              <a:rPr lang="zh-CN" alt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或其授权代表负责。</a:t>
            </a:r>
            <a:endPar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8000"/>
              </a:lnSpc>
            </a:pPr>
            <a:r>
              <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rPr>
              <a:t>· 通过签样确认与台账留存，明确边界、降低争议，支持多国市场同步合规。</a:t>
            </a:r>
            <a:endParaRPr lang="en-US" sz="1450" b="0" i="0" u="none" strike="noStrike">
              <a:solidFill>
                <a:srgbClr val="CECEC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5" name="Connector 5"/>
          <p:cNvCxnSpPr/>
          <p:nvPr/>
        </p:nvCxnSpPr>
        <p:spPr>
          <a:xfrm rot="-4297">
            <a:off x="1016004" y="4845050"/>
            <a:ext cx="10160000" cy="12700"/>
          </a:xfrm>
          <a:prstGeom prst="straightConnector1">
            <a:avLst/>
          </a:prstGeom>
          <a:solidFill>
            <a:srgbClr val="DEE0E3">
              <a:alpha val="100000"/>
            </a:srgbClr>
          </a:solidFill>
          <a:ln w="12700" cap="flat" cmpd="sng">
            <a:solidFill>
              <a:srgbClr val="465650">
                <a:alpha val="100000"/>
              </a:srgbClr>
            </a:solidFill>
            <a:prstDash val="solid"/>
            <a:round/>
            <a:headEnd type="none" w="med" len="med"/>
            <a:tailEnd type="none" w="med" len="med"/>
          </a:ln>
        </p:spPr>
      </p:cxnSp>
      <p:sp>
        <p:nvSpPr>
          <p:cNvPr id="6" name="AutoShape 6"/>
          <p:cNvSpPr txBox="1"/>
          <p:nvPr/>
        </p:nvSpPr>
        <p:spPr>
          <a:xfrm>
            <a:off x="1016000" y="5080000"/>
            <a:ext cx="635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15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公司名称：</a:t>
            </a:r>
            <a:r>
              <a:rPr lang="zh-CN" altLang="en-US" sz="115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映美文化（东莞）有限公司</a:t>
            </a:r>
            <a:r>
              <a:rPr lang="en-US" sz="115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　联系人：</a:t>
            </a:r>
            <a:r>
              <a:rPr lang="zh-CN" altLang="en-US" sz="115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熊先生</a:t>
            </a:r>
            <a:r>
              <a:rPr lang="en-US" altLang="zh-CN" sz="115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altLang="zh-CN" sz="1150">
                <a:solidFill>
                  <a:srgbClr val="969E96"/>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en-US" sz="1150">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电话：13128665666　</a:t>
            </a:r>
            <a:endParaRPr lang="en-US" sz="1150" b="0" i="0" u="none" strike="noStrike">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txBox="1"/>
          <p:nvPr/>
        </p:nvSpPr>
        <p:spPr>
          <a:xfrm>
            <a:off x="7620000" y="5080000"/>
            <a:ext cx="3556000" cy="762000"/>
          </a:xfrm>
          <a:prstGeom prst="rect">
            <a:avLst/>
          </a:prstGeom>
          <a:noFill/>
          <a:ln w="12700" cap="flat" cmpd="sng">
            <a:noFill/>
            <a:prstDash val="solid"/>
            <a:round/>
          </a:ln>
        </p:spPr>
        <p:txBody>
          <a:bodyPr vert="horz" wrap="square" lIns="0" tIns="0" rIns="0" bIns="0" rtlCol="0" anchor="ctr" anchorCtr="0"/>
          <a:lstStyle/>
          <a:p>
            <a:pPr marL="0" indent="0" algn="r">
              <a:lnSpc>
                <a:spcPct val="133000"/>
              </a:lnSpc>
              <a:defRPr/>
            </a:pPr>
            <a:r>
              <a:rPr lang="en-US" sz="1100" b="0" i="0" u="none" strike="noStrike">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本说明不构成法律意见</a:t>
            </a:r>
            <a:endParaRPr lang="en-US" sz="1100"/>
          </a:p>
          <a:p>
            <a:pPr marL="0" indent="0" algn="r">
              <a:lnSpc>
                <a:spcPct val="133000"/>
              </a:lnSpc>
            </a:pPr>
            <a:r>
              <a:rPr lang="en-US" sz="1100" b="0" i="0" u="none" strike="noStrike">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rPr>
              <a:t>具体法规适用请咨询专业合规顾问</a:t>
            </a:r>
            <a:endParaRPr lang="en-US" sz="1100" b="0" i="0" u="none" strike="noStrike">
              <a:solidFill>
                <a:srgbClr val="969E9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4483</Words>
  <Application>WPS 演示</Application>
  <PresentationFormat/>
  <Paragraphs>392</Paragraphs>
  <Slides>14</Slides>
  <Notes>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14</vt:i4>
      </vt:variant>
    </vt:vector>
  </HeadingPairs>
  <TitlesOfParts>
    <vt:vector size="24" baseType="lpstr">
      <vt:lpstr>Arial</vt:lpstr>
      <vt:lpstr>宋体</vt:lpstr>
      <vt:lpstr>Wingdings</vt:lpstr>
      <vt:lpstr>Arial</vt:lpstr>
      <vt:lpstr>Noto Sans SC</vt:lpstr>
      <vt:lpstr>Noto Serif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熊先生</cp:lastModifiedBy>
  <cp:revision>9</cp:revision>
  <dcterms:created xsi:type="dcterms:W3CDTF">2026-11-01T17:56:00Z</dcterms:created>
  <dcterms:modified xsi:type="dcterms:W3CDTF">2026-11-01T18:13:56Z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{"Label":"1","ContentProducer":"001191110102MACQD9K64010000","ProduceID":"7703262793759919102","ReservedCode1":"","ContentPropagator":"","PropagateID":"","ReservedCode2":""}</vt:lpwstr>
  </property>
  <property fmtid="{D5CDD505-2E9C-101B-9397-08002B2CF9AE}" pid="3" name="ICV">
    <vt:lpwstr>EB94FC3473D945B7AB0F30070302678B_12</vt:lpwstr>
  </property>
  <property fmtid="{D5CDD505-2E9C-101B-9397-08002B2CF9AE}" pid="4" name="KSOProductBuildVer">
    <vt:lpwstr>2052-12.1.0.28043</vt:lpwstr>
  </property>
</Properties>
</file>